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0"/>
  </p:notesMasterIdLst>
  <p:sldIdLst>
    <p:sldId id="256" r:id="rId2"/>
    <p:sldId id="261" r:id="rId3"/>
    <p:sldId id="297" r:id="rId4"/>
    <p:sldId id="298" r:id="rId5"/>
    <p:sldId id="302" r:id="rId6"/>
    <p:sldId id="301" r:id="rId7"/>
    <p:sldId id="300" r:id="rId8"/>
    <p:sldId id="260" r:id="rId9"/>
    <p:sldId id="306" r:id="rId10"/>
    <p:sldId id="303" r:id="rId11"/>
    <p:sldId id="304" r:id="rId12"/>
    <p:sldId id="305" r:id="rId13"/>
    <p:sldId id="386" r:id="rId14"/>
    <p:sldId id="266" r:id="rId15"/>
    <p:sldId id="268" r:id="rId16"/>
    <p:sldId id="313" r:id="rId17"/>
    <p:sldId id="310" r:id="rId18"/>
    <p:sldId id="311" r:id="rId19"/>
    <p:sldId id="312" r:id="rId20"/>
    <p:sldId id="315" r:id="rId21"/>
    <p:sldId id="316" r:id="rId22"/>
    <p:sldId id="379" r:id="rId23"/>
    <p:sldId id="314" r:id="rId24"/>
    <p:sldId id="380" r:id="rId25"/>
    <p:sldId id="317" r:id="rId26"/>
    <p:sldId id="381" r:id="rId27"/>
    <p:sldId id="367" r:id="rId28"/>
    <p:sldId id="366" r:id="rId29"/>
    <p:sldId id="320" r:id="rId30"/>
    <p:sldId id="321" r:id="rId31"/>
    <p:sldId id="273" r:id="rId32"/>
    <p:sldId id="322" r:id="rId33"/>
    <p:sldId id="323" r:id="rId34"/>
    <p:sldId id="324" r:id="rId35"/>
    <p:sldId id="382" r:id="rId36"/>
    <p:sldId id="274" r:id="rId37"/>
    <p:sldId id="325" r:id="rId38"/>
    <p:sldId id="326" r:id="rId39"/>
    <p:sldId id="327" r:id="rId40"/>
    <p:sldId id="328" r:id="rId41"/>
    <p:sldId id="296" r:id="rId42"/>
    <p:sldId id="368" r:id="rId43"/>
    <p:sldId id="369" r:id="rId44"/>
    <p:sldId id="370" r:id="rId45"/>
    <p:sldId id="384" r:id="rId46"/>
    <p:sldId id="276" r:id="rId47"/>
    <p:sldId id="329" r:id="rId48"/>
    <p:sldId id="277" r:id="rId49"/>
    <p:sldId id="330" r:id="rId50"/>
    <p:sldId id="331" r:id="rId51"/>
    <p:sldId id="278" r:id="rId52"/>
    <p:sldId id="365" r:id="rId53"/>
    <p:sldId id="387" r:id="rId54"/>
    <p:sldId id="385" r:id="rId55"/>
    <p:sldId id="279" r:id="rId56"/>
    <p:sldId id="332" r:id="rId57"/>
    <p:sldId id="333" r:id="rId58"/>
    <p:sldId id="280" r:id="rId59"/>
    <p:sldId id="334" r:id="rId60"/>
    <p:sldId id="335" r:id="rId61"/>
    <p:sldId id="336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63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2" r:id="rId87"/>
    <p:sldId id="411" r:id="rId88"/>
    <p:sldId id="413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38" autoAdjust="0"/>
  </p:normalViewPr>
  <p:slideViewPr>
    <p:cSldViewPr snapToGrid="0" snapToObjects="1">
      <p:cViewPr varScale="1">
        <p:scale>
          <a:sx n="78" d="100"/>
          <a:sy n="78" d="100"/>
        </p:scale>
        <p:origin x="-19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83FA3-2737-F944-A125-B5416B8046AB}" type="datetimeFigureOut">
              <a:rPr lang="en-US" smtClean="0"/>
              <a:t>8/31/15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3DE2F-B580-5D42-9B14-4C3F91CC6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1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7026-FB3D-884B-958C-47BB22DBA9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8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Task-specific, generalizable tasks do well</a:t>
            </a:r>
          </a:p>
          <a:p>
            <a:endParaRPr lang="en-US" dirty="0" smtClean="0"/>
          </a:p>
          <a:p>
            <a:r>
              <a:rPr lang="en-US" dirty="0" smtClean="0"/>
              <a:t>Money-number: up to 118% more errors than random</a:t>
            </a:r>
            <a:r>
              <a:rPr lang="en-US" baseline="0" dirty="0" smtClean="0"/>
              <a:t> w/ same budget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Task-specific, generalizable tasks do well</a:t>
            </a:r>
          </a:p>
          <a:p>
            <a:endParaRPr lang="en-US" dirty="0" smtClean="0"/>
          </a:p>
          <a:p>
            <a:r>
              <a:rPr lang="en-US" dirty="0" smtClean="0"/>
              <a:t>Money-number: up to 118% more errors than random</a:t>
            </a:r>
            <a:r>
              <a:rPr lang="en-US" baseline="0" dirty="0" smtClean="0"/>
              <a:t> w/ same budget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8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Task-specific, generalizable tasks do well</a:t>
            </a:r>
          </a:p>
          <a:p>
            <a:endParaRPr lang="en-US" dirty="0" smtClean="0"/>
          </a:p>
          <a:p>
            <a:r>
              <a:rPr lang="en-US" dirty="0" smtClean="0"/>
              <a:t>Money-number: up to 118% more errors than random</a:t>
            </a:r>
            <a:r>
              <a:rPr lang="en-US" baseline="0" dirty="0" smtClean="0"/>
              <a:t> w/ same budget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8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r>
              <a:rPr lang="en-US" baseline="0" dirty="0" smtClean="0"/>
              <a:t> in an agency talk to each other. They probably are not working completely within your software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literally and culturally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literally and culturally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r>
              <a:rPr lang="en-US" baseline="0" dirty="0" smtClean="0"/>
              <a:t> in an agency talk to each other. They probably are not working completely within your software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2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7026-FB3D-884B-958C-47BB22DBA9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84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7026-FB3D-884B-958C-47BB22DBA9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8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7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CECA3-DD7F-5F48-AA70-9A300CF333D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6647"/>
            <a:ext cx="7772400" cy="270933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riol Bold"/>
                <a:cs typeface="Bariol Bold"/>
              </a:rPr>
              <a:t>Argonaut: </a:t>
            </a:r>
            <a:br>
              <a:rPr lang="en-US" dirty="0" smtClean="0">
                <a:latin typeface="Bariol Bold"/>
                <a:cs typeface="Bariol Bold"/>
              </a:rPr>
            </a:br>
            <a:r>
              <a:rPr lang="en-US" dirty="0" err="1" smtClean="0">
                <a:latin typeface="Bariol Bold"/>
                <a:cs typeface="Bariol Bold"/>
              </a:rPr>
              <a:t>Macrotask</a:t>
            </a:r>
            <a:r>
              <a:rPr lang="en-US" dirty="0" smtClean="0">
                <a:latin typeface="Bariol Bold"/>
                <a:cs typeface="Bariol Bold"/>
              </a:rPr>
              <a:t> Crowdsourcing for Complex Data Processing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5980"/>
            <a:ext cx="6400800" cy="343202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4BACC6"/>
                </a:solidFill>
                <a:latin typeface="Bariol Bold"/>
                <a:cs typeface="Bariol Bold"/>
              </a:rPr>
              <a:t>Daniel Haas</a:t>
            </a:r>
            <a:r>
              <a:rPr lang="en-US" sz="2400" b="1" baseline="30000" dirty="0" smtClean="0">
                <a:latin typeface="Bariol Bold"/>
                <a:cs typeface="Bariol Bold"/>
              </a:rPr>
              <a:t>*</a:t>
            </a:r>
            <a:r>
              <a:rPr lang="en-US" sz="2400" dirty="0" smtClean="0">
                <a:latin typeface="Bariol Bold"/>
                <a:cs typeface="Bariol Bold"/>
              </a:rPr>
              <a:t>, Jason </a:t>
            </a:r>
            <a:r>
              <a:rPr lang="en-US" sz="2400" dirty="0" err="1" smtClean="0">
                <a:latin typeface="Bariol Bold"/>
                <a:cs typeface="Bariol Bold"/>
              </a:rPr>
              <a:t>Ansel</a:t>
            </a:r>
            <a:r>
              <a:rPr lang="en-US" sz="2400" baseline="30000" dirty="0" smtClean="0">
                <a:latin typeface="Bariol Bold"/>
                <a:cs typeface="Bariol Bold"/>
              </a:rPr>
              <a:t>§</a:t>
            </a:r>
            <a:r>
              <a:rPr lang="en-US" sz="2400" dirty="0" smtClean="0">
                <a:latin typeface="Bariol Bold"/>
                <a:cs typeface="Bariol Bold"/>
              </a:rPr>
              <a:t>, </a:t>
            </a:r>
          </a:p>
          <a:p>
            <a:r>
              <a:rPr lang="en-US" sz="2400" b="1" dirty="0" smtClean="0">
                <a:solidFill>
                  <a:srgbClr val="4BACC6"/>
                </a:solidFill>
                <a:latin typeface="Bariol Bold"/>
                <a:cs typeface="Bariol Bold"/>
              </a:rPr>
              <a:t>Lydia </a:t>
            </a:r>
            <a:r>
              <a:rPr lang="en-US" sz="2400" b="1" dirty="0" err="1" smtClean="0">
                <a:solidFill>
                  <a:srgbClr val="4BACC6"/>
                </a:solidFill>
                <a:latin typeface="Bariol Bold"/>
                <a:cs typeface="Bariol Bold"/>
              </a:rPr>
              <a:t>Gu</a:t>
            </a:r>
            <a:r>
              <a:rPr lang="en-US" sz="2400" baseline="30000" dirty="0" smtClean="0">
                <a:latin typeface="Bariol Bold"/>
                <a:cs typeface="Bariol Bold"/>
              </a:rPr>
              <a:t>§</a:t>
            </a:r>
            <a:r>
              <a:rPr lang="en-US" sz="2400" dirty="0" smtClean="0">
                <a:latin typeface="Bariol Bold"/>
                <a:cs typeface="Bariol Bold"/>
              </a:rPr>
              <a:t>, Adam </a:t>
            </a:r>
            <a:r>
              <a:rPr lang="en-US" sz="2400" dirty="0" err="1" smtClean="0">
                <a:latin typeface="Bariol Bold"/>
                <a:cs typeface="Bariol Bold"/>
              </a:rPr>
              <a:t>Marcus</a:t>
            </a:r>
            <a:r>
              <a:rPr lang="en-US" sz="2400" baseline="30000" dirty="0" err="1" smtClean="0">
                <a:latin typeface="Bariol Bold"/>
                <a:cs typeface="Bariol Bold"/>
              </a:rPr>
              <a:t>Ŧ</a:t>
            </a:r>
            <a:endParaRPr lang="en-US" sz="2400" baseline="30000" dirty="0" smtClean="0">
              <a:latin typeface="Bariol Bold"/>
              <a:cs typeface="Bariol Bold"/>
            </a:endParaRPr>
          </a:p>
          <a:p>
            <a:endParaRPr lang="en-US" sz="1200" baseline="30000" dirty="0" smtClean="0">
              <a:latin typeface="Bariol Bold"/>
              <a:cs typeface="Bariol Bold"/>
            </a:endParaRPr>
          </a:p>
          <a:p>
            <a:r>
              <a:rPr lang="en-US" sz="2400" baseline="30000" dirty="0" smtClean="0">
                <a:latin typeface="Bariol Bold"/>
                <a:cs typeface="Bariol Bold"/>
              </a:rPr>
              <a:t>*</a:t>
            </a:r>
            <a:r>
              <a:rPr lang="en-US" sz="2400" dirty="0" err="1" smtClean="0">
                <a:latin typeface="Bariol Bold"/>
                <a:cs typeface="Bariol Bold"/>
              </a:rPr>
              <a:t>AMPLab</a:t>
            </a:r>
            <a:r>
              <a:rPr lang="en-US" sz="2400" dirty="0" smtClean="0">
                <a:latin typeface="Bariol Bold"/>
                <a:cs typeface="Bariol Bold"/>
              </a:rPr>
              <a:t>, UC Berkeley</a:t>
            </a:r>
          </a:p>
          <a:p>
            <a:r>
              <a:rPr lang="en-US" sz="2400" baseline="30000" dirty="0">
                <a:latin typeface="Bariol Bold"/>
                <a:cs typeface="Bariol Bold"/>
              </a:rPr>
              <a:t>§</a:t>
            </a:r>
            <a:r>
              <a:rPr lang="en-US" sz="2400" dirty="0" err="1">
                <a:latin typeface="Bariol Bold"/>
                <a:cs typeface="Bariol Bold"/>
              </a:rPr>
              <a:t>GoDaddy</a:t>
            </a:r>
            <a:r>
              <a:rPr lang="en-US" sz="2400" dirty="0">
                <a:latin typeface="Bariol Bold"/>
                <a:cs typeface="Bariol Bold"/>
              </a:rPr>
              <a:t>, Inc</a:t>
            </a:r>
            <a:r>
              <a:rPr lang="en-US" sz="2400" dirty="0" smtClean="0">
                <a:latin typeface="Bariol Bold"/>
                <a:cs typeface="Bariol Bold"/>
              </a:rPr>
              <a:t>.</a:t>
            </a:r>
          </a:p>
          <a:p>
            <a:r>
              <a:rPr lang="en-US" sz="2400" baseline="30000" dirty="0" err="1" smtClean="0">
                <a:latin typeface="Bariol Bold"/>
                <a:cs typeface="Bariol Bold"/>
              </a:rPr>
              <a:t>Ŧ</a:t>
            </a:r>
            <a:r>
              <a:rPr lang="en-US" sz="2400" dirty="0" err="1" smtClean="0">
                <a:latin typeface="Bariol Bold"/>
                <a:cs typeface="Bariol Bold"/>
              </a:rPr>
              <a:t>Unlimited</a:t>
            </a:r>
            <a:r>
              <a:rPr lang="en-US" sz="2400" dirty="0" smtClean="0">
                <a:latin typeface="Bariol Bold"/>
                <a:cs typeface="Bariol Bold"/>
              </a:rPr>
              <a:t> Labs, Inc</a:t>
            </a:r>
            <a:r>
              <a:rPr lang="en-US" sz="2400" dirty="0">
                <a:latin typeface="Bariol Bold"/>
                <a:cs typeface="Bariol Bold"/>
              </a:rPr>
              <a:t>.</a:t>
            </a:r>
            <a:endParaRPr lang="en-US" sz="2400" dirty="0" smtClean="0">
              <a:latin typeface="Bariol Bold"/>
              <a:cs typeface="Bariol Bold"/>
            </a:endParaRPr>
          </a:p>
          <a:p>
            <a:endParaRPr lang="en-US" sz="1200" dirty="0" smtClean="0">
              <a:latin typeface="Bariol Bold"/>
              <a:cs typeface="Bariol Bold"/>
            </a:endParaRPr>
          </a:p>
          <a:p>
            <a:r>
              <a:rPr lang="en-US" sz="2400" dirty="0" smtClean="0">
                <a:latin typeface="Bariol Bold"/>
                <a:cs typeface="Bariol Bold"/>
              </a:rPr>
              <a:t>VLDB 2015</a:t>
            </a:r>
          </a:p>
          <a:p>
            <a:endParaRPr lang="en-US" sz="24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92189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82509" y="1773335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7" name="Group 6"/>
          <p:cNvGrpSpPr/>
          <p:nvPr/>
        </p:nvGrpSpPr>
        <p:grpSpPr>
          <a:xfrm>
            <a:off x="457200" y="1571962"/>
            <a:ext cx="4215854" cy="2532592"/>
            <a:chOff x="115887" y="1492582"/>
            <a:chExt cx="4215854" cy="2532592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15887" y="1492582"/>
              <a:ext cx="4215854" cy="6212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latin typeface="Bariol Bold"/>
                  <a:cs typeface="Bariol Bold"/>
                </a:rPr>
                <a:t>Simple, </a:t>
              </a:r>
              <a:r>
                <a:rPr lang="en-US" b="1" dirty="0" smtClean="0">
                  <a:latin typeface="Bariol Bold"/>
                  <a:cs typeface="Bariol Bold"/>
                </a:rPr>
                <a:t>short</a:t>
              </a:r>
              <a:r>
                <a:rPr lang="en-US" b="1" dirty="0" smtClean="0">
                  <a:latin typeface="Bariol Bold"/>
                  <a:cs typeface="Bariol Bold"/>
                </a:rPr>
                <a:t>, </a:t>
              </a:r>
              <a:r>
                <a:rPr lang="en-US" b="1" dirty="0" smtClean="0">
                  <a:latin typeface="Bariol Bold"/>
                  <a:cs typeface="Bariol Bold"/>
                </a:rPr>
                <a:t>robotic</a:t>
              </a:r>
              <a:endParaRPr lang="en-US" b="1" dirty="0" smtClean="0">
                <a:latin typeface="Bariol Bold"/>
                <a:cs typeface="Bariol Bold"/>
              </a:endParaRP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15887" y="2188791"/>
              <a:ext cx="3815080" cy="18363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CrowdDB</a:t>
              </a:r>
              <a:r>
                <a:rPr lang="en-US" dirty="0" smtClean="0">
                  <a:latin typeface="Bariol Regular"/>
                  <a:cs typeface="Bariol Regular"/>
                </a:rPr>
                <a:t>, Deco, </a:t>
              </a:r>
              <a:r>
                <a:rPr lang="en-US" dirty="0" err="1" smtClean="0">
                  <a:latin typeface="Bariol Regular"/>
                  <a:cs typeface="Bariol Regular"/>
                </a:rPr>
                <a:t>Qurk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smtClean="0">
                  <a:latin typeface="Bariol Regular"/>
                  <a:cs typeface="Bariol Regular"/>
                </a:rPr>
                <a:t>Corleone, </a:t>
              </a:r>
              <a:r>
                <a:rPr lang="en-US" dirty="0" err="1" smtClean="0">
                  <a:latin typeface="Bariol Regular"/>
                  <a:cs typeface="Bariol Regular"/>
                </a:rPr>
                <a:t>CrowdER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DataTamer</a:t>
              </a:r>
              <a:r>
                <a:rPr lang="en-US" dirty="0" smtClean="0">
                  <a:latin typeface="Bariol Regular"/>
                  <a:cs typeface="Bariol Regular"/>
                </a:rPr>
                <a:t>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65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82509" y="1773335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9" name="Group 8"/>
          <p:cNvGrpSpPr/>
          <p:nvPr/>
        </p:nvGrpSpPr>
        <p:grpSpPr>
          <a:xfrm>
            <a:off x="4820398" y="4750132"/>
            <a:ext cx="3734546" cy="1264066"/>
            <a:chOff x="5104227" y="4529488"/>
            <a:chExt cx="3734546" cy="12640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4227" y="4595172"/>
              <a:ext cx="2649056" cy="11983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157" y="4529488"/>
              <a:ext cx="1410616" cy="10855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57200" y="1571962"/>
            <a:ext cx="4215854" cy="2532592"/>
            <a:chOff x="115887" y="1492582"/>
            <a:chExt cx="4215854" cy="2532592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15887" y="1492582"/>
              <a:ext cx="4215854" cy="6212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latin typeface="Bariol Bold"/>
                  <a:cs typeface="Bariol Bold"/>
                </a:rPr>
                <a:t>Simple, </a:t>
              </a:r>
              <a:r>
                <a:rPr lang="en-US" b="1" dirty="0" smtClean="0">
                  <a:latin typeface="Bariol Bold"/>
                  <a:cs typeface="Bariol Bold"/>
                </a:rPr>
                <a:t>short</a:t>
              </a:r>
              <a:r>
                <a:rPr lang="en-US" b="1" dirty="0" smtClean="0">
                  <a:latin typeface="Bariol Bold"/>
                  <a:cs typeface="Bariol Bold"/>
                </a:rPr>
                <a:t>, </a:t>
              </a:r>
              <a:r>
                <a:rPr lang="en-US" b="1" dirty="0" smtClean="0">
                  <a:latin typeface="Bariol Bold"/>
                  <a:cs typeface="Bariol Bold"/>
                </a:rPr>
                <a:t>robotic</a:t>
              </a:r>
              <a:endParaRPr lang="en-US" b="1" dirty="0" smtClean="0">
                <a:latin typeface="Bariol Bold"/>
                <a:cs typeface="Bariol Bold"/>
              </a:endParaRP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15887" y="2188791"/>
              <a:ext cx="3815080" cy="18363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CrowdDB</a:t>
              </a:r>
              <a:r>
                <a:rPr lang="en-US" dirty="0" smtClean="0">
                  <a:latin typeface="Bariol Regular"/>
                  <a:cs typeface="Bariol Regular"/>
                </a:rPr>
                <a:t>, Deco, </a:t>
              </a:r>
              <a:r>
                <a:rPr lang="en-US" dirty="0" err="1" smtClean="0">
                  <a:latin typeface="Bariol Regular"/>
                  <a:cs typeface="Bariol Regular"/>
                </a:rPr>
                <a:t>Qurk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smtClean="0">
                  <a:latin typeface="Bariol Regular"/>
                  <a:cs typeface="Bariol Regular"/>
                </a:rPr>
                <a:t>Corleone, </a:t>
              </a:r>
              <a:r>
                <a:rPr lang="en-US" dirty="0" err="1" smtClean="0">
                  <a:latin typeface="Bariol Regular"/>
                  <a:cs typeface="Bariol Regular"/>
                </a:rPr>
                <a:t>CrowdER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DataTamer</a:t>
              </a:r>
              <a:r>
                <a:rPr lang="en-US" dirty="0" smtClean="0">
                  <a:latin typeface="Bariol Regular"/>
                  <a:cs typeface="Bariol Regular"/>
                </a:rPr>
                <a:t>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65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82509" y="1773335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9" name="Group 8"/>
          <p:cNvGrpSpPr/>
          <p:nvPr/>
        </p:nvGrpSpPr>
        <p:grpSpPr>
          <a:xfrm>
            <a:off x="4820398" y="4750132"/>
            <a:ext cx="3734546" cy="1264066"/>
            <a:chOff x="5104227" y="4529488"/>
            <a:chExt cx="3734546" cy="12640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4227" y="4595172"/>
              <a:ext cx="2649056" cy="11983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157" y="4529488"/>
              <a:ext cx="1410616" cy="10855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57200" y="1571962"/>
            <a:ext cx="4215854" cy="2532592"/>
            <a:chOff x="115887" y="1492582"/>
            <a:chExt cx="4215854" cy="2532592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15887" y="1492582"/>
              <a:ext cx="4215854" cy="6212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latin typeface="Bariol Bold"/>
                  <a:cs typeface="Bariol Bold"/>
                </a:rPr>
                <a:t>Simple, </a:t>
              </a:r>
              <a:r>
                <a:rPr lang="en-US" b="1" dirty="0" smtClean="0">
                  <a:latin typeface="Bariol Bold"/>
                  <a:cs typeface="Bariol Bold"/>
                </a:rPr>
                <a:t>short</a:t>
              </a:r>
              <a:r>
                <a:rPr lang="en-US" b="1" dirty="0" smtClean="0">
                  <a:latin typeface="Bariol Bold"/>
                  <a:cs typeface="Bariol Bold"/>
                </a:rPr>
                <a:t>, </a:t>
              </a:r>
              <a:r>
                <a:rPr lang="en-US" b="1" dirty="0" smtClean="0">
                  <a:latin typeface="Bariol Bold"/>
                  <a:cs typeface="Bariol Bold"/>
                </a:rPr>
                <a:t>robotic</a:t>
              </a:r>
              <a:endParaRPr lang="en-US" b="1" dirty="0" smtClean="0">
                <a:latin typeface="Bariol Bold"/>
                <a:cs typeface="Bariol Bold"/>
              </a:endParaRP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15887" y="2188791"/>
              <a:ext cx="3815080" cy="18363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CrowdDB</a:t>
              </a:r>
              <a:r>
                <a:rPr lang="en-US" dirty="0" smtClean="0">
                  <a:latin typeface="Bariol Regular"/>
                  <a:cs typeface="Bariol Regular"/>
                </a:rPr>
                <a:t>, Deco, </a:t>
              </a:r>
              <a:r>
                <a:rPr lang="en-US" dirty="0" err="1" smtClean="0">
                  <a:latin typeface="Bariol Regular"/>
                  <a:cs typeface="Bariol Regular"/>
                </a:rPr>
                <a:t>Qurk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smtClean="0">
                  <a:latin typeface="Bariol Regular"/>
                  <a:cs typeface="Bariol Regular"/>
                </a:rPr>
                <a:t>Corleone, </a:t>
              </a:r>
              <a:r>
                <a:rPr lang="en-US" dirty="0" err="1" smtClean="0">
                  <a:latin typeface="Bariol Regular"/>
                  <a:cs typeface="Bariol Regular"/>
                </a:rPr>
                <a:t>CrowdER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DataTamer</a:t>
              </a:r>
              <a:r>
                <a:rPr lang="en-US" dirty="0" smtClean="0">
                  <a:latin typeface="Bariol Regular"/>
                  <a:cs typeface="Bariol Regular"/>
                </a:rPr>
                <a:t>, …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200" y="4645286"/>
            <a:ext cx="4624426" cy="1894526"/>
            <a:chOff x="115887" y="4808164"/>
            <a:chExt cx="4624426" cy="1894526"/>
          </a:xfrm>
        </p:grpSpPr>
        <p:grpSp>
          <p:nvGrpSpPr>
            <p:cNvPr id="13" name="Group 12"/>
            <p:cNvGrpSpPr/>
            <p:nvPr/>
          </p:nvGrpSpPr>
          <p:grpSpPr>
            <a:xfrm>
              <a:off x="115887" y="5449992"/>
              <a:ext cx="4624426" cy="1252698"/>
              <a:chOff x="1131791" y="4689579"/>
              <a:chExt cx="7075895" cy="1859717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1131791" y="4689579"/>
                <a:ext cx="265626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Bariol Regular"/>
                    <a:ea typeface="+mj-ea"/>
                    <a:cs typeface="Bariol Regular"/>
                  </a:defRPr>
                </a:lvl1pPr>
              </a:lstStyle>
              <a:p>
                <a:r>
                  <a:rPr lang="en-US" b="1" dirty="0">
                    <a:latin typeface="Bariol Bold"/>
                    <a:cs typeface="Bariol Bold"/>
                  </a:rPr>
                  <a:t>Y</a:t>
                </a:r>
                <a:r>
                  <a:rPr lang="en-US" b="1" dirty="0" smtClean="0">
                    <a:latin typeface="Bariol Bold"/>
                    <a:cs typeface="Bariol Bold"/>
                  </a:rPr>
                  <a:t> Y Y </a:t>
                </a:r>
                <a:r>
                  <a:rPr lang="en-US" b="1" dirty="0" smtClean="0">
                    <a:solidFill>
                      <a:srgbClr val="FF0000"/>
                    </a:solidFill>
                    <a:latin typeface="Bariol Bold"/>
                    <a:cs typeface="Bariol Bold"/>
                  </a:rPr>
                  <a:t>N</a:t>
                </a:r>
                <a:r>
                  <a:rPr lang="en-US" b="1" dirty="0" smtClean="0">
                    <a:latin typeface="Bariol Bold"/>
                    <a:cs typeface="Bariol Bold"/>
                  </a:rPr>
                  <a:t> Y</a:t>
                </a:r>
                <a:endParaRPr lang="en-US" b="1" dirty="0">
                  <a:latin typeface="Bariol Bold"/>
                  <a:cs typeface="Bariol Bold"/>
                </a:endParaRPr>
              </a:p>
            </p:txBody>
          </p:sp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5551424" y="4689579"/>
                <a:ext cx="265626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Bariol Regular"/>
                    <a:ea typeface="+mj-ea"/>
                    <a:cs typeface="Bariol Regular"/>
                  </a:defRPr>
                </a:lvl1pPr>
              </a:lstStyle>
              <a:p>
                <a:r>
                  <a:rPr lang="en-US" b="1" dirty="0">
                    <a:solidFill>
                      <a:schemeClr val="accent3"/>
                    </a:solidFill>
                    <a:latin typeface="Bariol Bold"/>
                    <a:cs typeface="Bariol Bold"/>
                  </a:rPr>
                  <a:t>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3788053" y="5273547"/>
                <a:ext cx="2688562" cy="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5551424" y="5406296"/>
                <a:ext cx="265626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Bariol Regular"/>
                    <a:ea typeface="+mj-ea"/>
                    <a:cs typeface="Bariol Regular"/>
                  </a:defRPr>
                </a:lvl1pPr>
              </a:lstStyle>
              <a:p>
                <a:r>
                  <a:rPr lang="en-US" dirty="0" smtClean="0">
                    <a:solidFill>
                      <a:srgbClr val="FFFFFF"/>
                    </a:solidFill>
                    <a:latin typeface="+mn-lt"/>
                    <a:cs typeface="Bariol Light"/>
                  </a:rPr>
                  <a:t>(2%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  <a:cs typeface="Bariol Light"/>
                  </a:rPr>
                  <a:t>error)</a:t>
                </a:r>
              </a:p>
            </p:txBody>
          </p:sp>
        </p:grp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15887" y="4808164"/>
              <a:ext cx="4144852" cy="78438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latin typeface="Bariol Bold"/>
                  <a:cs typeface="Bariol Bold"/>
                </a:rPr>
                <a:t>Quality </a:t>
              </a:r>
              <a:r>
                <a:rPr lang="en-US" b="1" dirty="0" smtClean="0">
                  <a:latin typeface="Bariol Bold"/>
                  <a:cs typeface="Bariol Bold"/>
                </a:rPr>
                <a:t>control</a:t>
              </a:r>
              <a:r>
                <a:rPr lang="en-US" b="1" dirty="0" smtClean="0">
                  <a:latin typeface="Bariol Bold"/>
                  <a:cs typeface="Bariol Bold"/>
                </a:rPr>
                <a:t>: </a:t>
              </a:r>
              <a:r>
                <a:rPr lang="en-US" b="1" dirty="0" smtClean="0">
                  <a:latin typeface="Bariol Bold"/>
                  <a:cs typeface="Bariol Bold"/>
                </a:rPr>
                <a:t>voting</a:t>
              </a:r>
              <a:endParaRPr lang="en-US" b="1" dirty="0">
                <a:latin typeface="Bariol Bold"/>
                <a:cs typeface="Bariol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65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82509" y="1773335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9" name="Group 8"/>
          <p:cNvGrpSpPr/>
          <p:nvPr/>
        </p:nvGrpSpPr>
        <p:grpSpPr>
          <a:xfrm>
            <a:off x="4820398" y="4750132"/>
            <a:ext cx="3734546" cy="1264066"/>
            <a:chOff x="5104227" y="4529488"/>
            <a:chExt cx="3734546" cy="12640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4227" y="4595172"/>
              <a:ext cx="2649056" cy="11983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157" y="4529488"/>
              <a:ext cx="1410616" cy="10855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57200" y="1571962"/>
            <a:ext cx="4215854" cy="2532592"/>
            <a:chOff x="115887" y="1492582"/>
            <a:chExt cx="4215854" cy="2532592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15887" y="1492582"/>
              <a:ext cx="4215854" cy="6212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latin typeface="Bariol Bold"/>
                  <a:cs typeface="Bariol Bold"/>
                </a:rPr>
                <a:t>Simple, Short, Robotic</a:t>
              </a: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15887" y="2188791"/>
              <a:ext cx="3815080" cy="18363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CrowdDB</a:t>
              </a:r>
              <a:r>
                <a:rPr lang="en-US" dirty="0" smtClean="0">
                  <a:latin typeface="Bariol Regular"/>
                  <a:cs typeface="Bariol Regular"/>
                </a:rPr>
                <a:t>, Deco, </a:t>
              </a:r>
              <a:r>
                <a:rPr lang="en-US" dirty="0" err="1" smtClean="0">
                  <a:latin typeface="Bariol Regular"/>
                  <a:cs typeface="Bariol Regular"/>
                </a:rPr>
                <a:t>Qurk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smtClean="0">
                  <a:latin typeface="Bariol Regular"/>
                  <a:cs typeface="Bariol Regular"/>
                </a:rPr>
                <a:t>Corleone, </a:t>
              </a:r>
              <a:r>
                <a:rPr lang="en-US" dirty="0" err="1" smtClean="0">
                  <a:latin typeface="Bariol Regular"/>
                  <a:cs typeface="Bariol Regular"/>
                </a:rPr>
                <a:t>CrowdER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DataTamer</a:t>
              </a:r>
              <a:r>
                <a:rPr lang="en-US" dirty="0" smtClean="0">
                  <a:latin typeface="Bariol Regular"/>
                  <a:cs typeface="Bariol Regular"/>
                </a:rPr>
                <a:t>, …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200" y="4645286"/>
            <a:ext cx="4624426" cy="1894526"/>
            <a:chOff x="115887" y="4808164"/>
            <a:chExt cx="4624426" cy="1894526"/>
          </a:xfrm>
        </p:grpSpPr>
        <p:grpSp>
          <p:nvGrpSpPr>
            <p:cNvPr id="13" name="Group 12"/>
            <p:cNvGrpSpPr/>
            <p:nvPr/>
          </p:nvGrpSpPr>
          <p:grpSpPr>
            <a:xfrm>
              <a:off x="115887" y="5449992"/>
              <a:ext cx="4624426" cy="1252698"/>
              <a:chOff x="1131791" y="4689579"/>
              <a:chExt cx="7075895" cy="1859717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1131791" y="4689579"/>
                <a:ext cx="265626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Bariol Regular"/>
                    <a:ea typeface="+mj-ea"/>
                    <a:cs typeface="Bariol Regular"/>
                  </a:defRPr>
                </a:lvl1pPr>
              </a:lstStyle>
              <a:p>
                <a:r>
                  <a:rPr lang="en-US" b="1" dirty="0">
                    <a:latin typeface="Bariol Bold"/>
                    <a:cs typeface="Bariol Bold"/>
                  </a:rPr>
                  <a:t>Y</a:t>
                </a:r>
                <a:r>
                  <a:rPr lang="en-US" b="1" dirty="0" smtClean="0">
                    <a:latin typeface="Bariol Bold"/>
                    <a:cs typeface="Bariol Bold"/>
                  </a:rPr>
                  <a:t> Y Y </a:t>
                </a:r>
                <a:r>
                  <a:rPr lang="en-US" b="1" dirty="0" smtClean="0">
                    <a:solidFill>
                      <a:srgbClr val="FF0000"/>
                    </a:solidFill>
                    <a:latin typeface="Bariol Bold"/>
                    <a:cs typeface="Bariol Bold"/>
                  </a:rPr>
                  <a:t>N</a:t>
                </a:r>
                <a:r>
                  <a:rPr lang="en-US" b="1" dirty="0" smtClean="0">
                    <a:latin typeface="Bariol Bold"/>
                    <a:cs typeface="Bariol Bold"/>
                  </a:rPr>
                  <a:t> Y</a:t>
                </a:r>
                <a:endParaRPr lang="en-US" b="1" dirty="0">
                  <a:latin typeface="Bariol Bold"/>
                  <a:cs typeface="Bariol Bold"/>
                </a:endParaRPr>
              </a:p>
            </p:txBody>
          </p:sp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5551424" y="4689579"/>
                <a:ext cx="265626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Bariol Regular"/>
                    <a:ea typeface="+mj-ea"/>
                    <a:cs typeface="Bariol Regular"/>
                  </a:defRPr>
                </a:lvl1pPr>
              </a:lstStyle>
              <a:p>
                <a:r>
                  <a:rPr lang="en-US" b="1" dirty="0">
                    <a:solidFill>
                      <a:schemeClr val="accent3"/>
                    </a:solidFill>
                    <a:latin typeface="Bariol Bold"/>
                    <a:cs typeface="Bariol Bold"/>
                  </a:rPr>
                  <a:t>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3788053" y="5273547"/>
                <a:ext cx="2688562" cy="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5551424" y="5406296"/>
                <a:ext cx="265626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Bariol Regular"/>
                    <a:ea typeface="+mj-ea"/>
                    <a:cs typeface="Bariol Regular"/>
                  </a:defRPr>
                </a:lvl1pPr>
              </a:lstStyle>
              <a:p>
                <a:r>
                  <a:rPr lang="en-US" dirty="0" smtClean="0">
                    <a:solidFill>
                      <a:srgbClr val="FFFFFF"/>
                    </a:solidFill>
                    <a:latin typeface="+mn-lt"/>
                    <a:cs typeface="Bariol Light"/>
                  </a:rPr>
                  <a:t>(2%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  <a:cs typeface="Bariol Light"/>
                  </a:rPr>
                  <a:t>error)</a:t>
                </a:r>
              </a:p>
            </p:txBody>
          </p:sp>
        </p:grp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15887" y="4808164"/>
              <a:ext cx="4144852" cy="78438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latin typeface="Bariol Bold"/>
                  <a:cs typeface="Bariol Bold"/>
                </a:rPr>
                <a:t>Quality Control: Voting</a:t>
              </a:r>
              <a:endParaRPr lang="en-US" b="1" dirty="0">
                <a:latin typeface="Bariol Bold"/>
                <a:cs typeface="Bariol Bold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457200" y="1971453"/>
            <a:ext cx="8229600" cy="3227648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What you think when you hear ‘crowdsourcing’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45993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 are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3102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s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imple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, 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scalable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,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i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nexpensive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3814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d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ehumanizing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3458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But also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54526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953735"/>
                </a:solidFill>
                <a:latin typeface="Bariol Bold"/>
                <a:cs typeface="Bariol Bold"/>
              </a:rPr>
              <a:t>a</a:t>
            </a:r>
            <a:r>
              <a:rPr lang="en-US" sz="4000" b="1" dirty="0" smtClean="0">
                <a:solidFill>
                  <a:srgbClr val="953735"/>
                </a:solidFill>
                <a:latin typeface="Bariol Bold"/>
                <a:cs typeface="Bariol Bold"/>
              </a:rPr>
              <a:t> </a:t>
            </a:r>
            <a:r>
              <a:rPr lang="en-US" sz="4000" b="1" dirty="0" smtClean="0">
                <a:solidFill>
                  <a:srgbClr val="953735"/>
                </a:solidFill>
                <a:latin typeface="Bariol Bold"/>
                <a:cs typeface="Bariol Bold"/>
              </a:rPr>
              <a:t>poor fit for the work</a:t>
            </a:r>
            <a:endParaRPr lang="en-US" sz="4000" b="1" dirty="0">
              <a:solidFill>
                <a:srgbClr val="953735"/>
              </a:solidFill>
              <a:latin typeface="Bariol Bold"/>
              <a:cs typeface="Bariol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44170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And sometimes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44201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2067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What do you mean, a poor fit?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374880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extraction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43663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11"/>
          <a:stretch/>
        </p:blipFill>
        <p:spPr>
          <a:xfrm>
            <a:off x="351528" y="1258875"/>
            <a:ext cx="5520182" cy="3363332"/>
          </a:xfrm>
          <a:prstGeom prst="rect">
            <a:avLst/>
          </a:prstGeom>
          <a:effectLst/>
        </p:spPr>
      </p:pic>
      <p:grpSp>
        <p:nvGrpSpPr>
          <p:cNvPr id="7" name="Group 6"/>
          <p:cNvGrpSpPr/>
          <p:nvPr/>
        </p:nvGrpSpPr>
        <p:grpSpPr>
          <a:xfrm>
            <a:off x="351528" y="3821765"/>
            <a:ext cx="4849157" cy="2742248"/>
            <a:chOff x="108286" y="1417638"/>
            <a:chExt cx="4849157" cy="2742248"/>
          </a:xfrm>
        </p:grpSpPr>
        <p:pic>
          <p:nvPicPr>
            <p:cNvPr id="5" name="Picture 4" descr="Screen Shot 2013-10-21 at 1.36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86" y="1417638"/>
              <a:ext cx="4849157" cy="1063662"/>
            </a:xfrm>
            <a:prstGeom prst="rect">
              <a:avLst/>
            </a:prstGeom>
          </p:spPr>
        </p:pic>
        <p:pic>
          <p:nvPicPr>
            <p:cNvPr id="6" name="Picture 5" descr="Screen Shot 2013-10-21 at 1.39.01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908" y="2388087"/>
              <a:ext cx="3219411" cy="1771799"/>
            </a:xfrm>
            <a:prstGeom prst="rect">
              <a:avLst/>
            </a:prstGeom>
          </p:spPr>
        </p:pic>
      </p:grpSp>
      <p:pic>
        <p:nvPicPr>
          <p:cNvPr id="4" name="Picture 3" descr="Screen Shot 2015-08-25 at 10.39.29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t="12898" r="7291"/>
          <a:stretch/>
        </p:blipFill>
        <p:spPr>
          <a:xfrm>
            <a:off x="4823598" y="1417638"/>
            <a:ext cx="4195666" cy="59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4" name="Picture 3" descr="Screen Shot 2015-08-25 at 10.39.2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t="12898" r="7291" b="8977"/>
          <a:stretch/>
        </p:blipFill>
        <p:spPr>
          <a:xfrm>
            <a:off x="252502" y="1308100"/>
            <a:ext cx="3714564" cy="4743463"/>
          </a:xfrm>
          <a:prstGeom prst="rect">
            <a:avLst/>
          </a:prstGeom>
        </p:spPr>
      </p:pic>
      <p:pic>
        <p:nvPicPr>
          <p:cNvPr id="8" name="Picture 7" descr="unnam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48212" r="53199" b="2392"/>
          <a:stretch/>
        </p:blipFill>
        <p:spPr>
          <a:xfrm>
            <a:off x="4988517" y="2182701"/>
            <a:ext cx="4155483" cy="30441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052585" y="3538912"/>
            <a:ext cx="842552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5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8" name="Picture 7" descr="unnam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48212" r="53199" b="2392"/>
          <a:stretch/>
        </p:blipFill>
        <p:spPr>
          <a:xfrm>
            <a:off x="152400" y="2182701"/>
            <a:ext cx="4155483" cy="304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266" t="36327" r="24490" b="36530"/>
          <a:stretch/>
        </p:blipFill>
        <p:spPr>
          <a:xfrm>
            <a:off x="6077257" y="1176015"/>
            <a:ext cx="2159000" cy="1121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00" t="30191" r="5000" b="30085"/>
          <a:stretch/>
        </p:blipFill>
        <p:spPr>
          <a:xfrm>
            <a:off x="5419077" y="2432964"/>
            <a:ext cx="3475361" cy="804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88" y="3372727"/>
            <a:ext cx="2887338" cy="99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5000" t="15789" r="5000" b="16971"/>
          <a:stretch/>
        </p:blipFill>
        <p:spPr>
          <a:xfrm>
            <a:off x="5790223" y="4500531"/>
            <a:ext cx="2733068" cy="1041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497" y="5677582"/>
            <a:ext cx="2382521" cy="83683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4052585" y="2035458"/>
            <a:ext cx="1366492" cy="150345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</p:cNvCxnSpPr>
          <p:nvPr/>
        </p:nvCxnSpPr>
        <p:spPr>
          <a:xfrm flipH="1">
            <a:off x="4052586" y="2835205"/>
            <a:ext cx="1366491" cy="703707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052586" y="3538912"/>
            <a:ext cx="1366491" cy="1398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052586" y="3538912"/>
            <a:ext cx="1366491" cy="12416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052586" y="3538912"/>
            <a:ext cx="1366491" cy="232470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5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Outline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02133" cy="4525963"/>
          </a:xfrm>
          <a:ln>
            <a:noFill/>
          </a:ln>
        </p:spPr>
        <p:txBody>
          <a:bodyPr/>
          <a:lstStyle/>
          <a:p>
            <a:r>
              <a:rPr lang="en-US" dirty="0" smtClean="0">
                <a:latin typeface="Bariol Regular"/>
                <a:cs typeface="Bariol Regular"/>
              </a:rPr>
              <a:t>Microtasks and </a:t>
            </a:r>
            <a:r>
              <a:rPr lang="en-US" dirty="0" err="1" smtClean="0">
                <a:latin typeface="Bariol Regular"/>
                <a:cs typeface="Bariol Regular"/>
              </a:rPr>
              <a:t>Macrotasks</a:t>
            </a:r>
            <a:endParaRPr lang="en-US" dirty="0" smtClean="0">
              <a:latin typeface="Bariol Regular"/>
              <a:cs typeface="Bariol Regular"/>
            </a:endParaRPr>
          </a:p>
          <a:p>
            <a:r>
              <a:rPr lang="en-US" dirty="0" smtClean="0">
                <a:latin typeface="Bariol Regular"/>
                <a:cs typeface="Bariol Regular"/>
              </a:rPr>
              <a:t>Argonaut: high-quality </a:t>
            </a:r>
            <a:r>
              <a:rPr lang="en-US" dirty="0" err="1" smtClean="0">
                <a:latin typeface="Bariol Regular"/>
                <a:cs typeface="Bariol Regular"/>
              </a:rPr>
              <a:t>macrotasks</a:t>
            </a:r>
            <a:r>
              <a:rPr lang="en-US" dirty="0" smtClean="0">
                <a:latin typeface="Bariol Regular"/>
                <a:cs typeface="Bariol Regular"/>
              </a:rPr>
              <a:t> with: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Bariol Regular"/>
                <a:cs typeface="Bariol Regular"/>
              </a:rPr>
              <a:t>Hierarchical worker organization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Bariol Regular"/>
                <a:cs typeface="Bariol Regular"/>
              </a:rPr>
              <a:t>Predictive quality control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Bariol Regular"/>
                <a:cs typeface="Bariol Regular"/>
              </a:rPr>
              <a:t>Worker modeling to identify good workers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Evaluation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Real-world lessons from </a:t>
            </a:r>
            <a:r>
              <a:rPr lang="en-US" dirty="0" err="1" smtClean="0">
                <a:latin typeface="Bariol Regular"/>
                <a:cs typeface="Bariol Regular"/>
              </a:rPr>
              <a:t>GoDaddy</a:t>
            </a:r>
            <a:endParaRPr lang="en-US" dirty="0" smtClean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8911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4" name="Picture 3" descr="Screen Shot 2015-08-25 at 10.39.2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t="12898" r="7291" b="8977"/>
          <a:stretch/>
        </p:blipFill>
        <p:spPr>
          <a:xfrm>
            <a:off x="252502" y="1308100"/>
            <a:ext cx="3714564" cy="4743463"/>
          </a:xfrm>
          <a:prstGeom prst="rect">
            <a:avLst/>
          </a:prstGeom>
        </p:spPr>
      </p:pic>
      <p:pic>
        <p:nvPicPr>
          <p:cNvPr id="8" name="Picture 7" descr="unnam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48212" r="53199" b="2392"/>
          <a:stretch/>
        </p:blipFill>
        <p:spPr>
          <a:xfrm>
            <a:off x="4988517" y="2182701"/>
            <a:ext cx="4155483" cy="30441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052585" y="3538912"/>
            <a:ext cx="842552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08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5 at 10.39.2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t="12898" r="7291" b="8977"/>
          <a:stretch/>
        </p:blipFill>
        <p:spPr>
          <a:xfrm>
            <a:off x="252502" y="1308100"/>
            <a:ext cx="3714564" cy="4743463"/>
          </a:xfrm>
          <a:prstGeom prst="rect">
            <a:avLst/>
          </a:prstGeom>
        </p:spPr>
      </p:pic>
      <p:pic>
        <p:nvPicPr>
          <p:cNvPr id="8" name="Picture 7" descr="unnam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48212" r="53199" b="2392"/>
          <a:stretch/>
        </p:blipFill>
        <p:spPr>
          <a:xfrm>
            <a:off x="4988517" y="2182701"/>
            <a:ext cx="4155483" cy="30441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997409" y="330098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967" y="3147901"/>
            <a:ext cx="3577633" cy="738664"/>
          </a:xfrm>
          <a:prstGeom prst="rect">
            <a:avLst/>
          </a:prstGeom>
          <a:solidFill>
            <a:srgbClr val="FFFFFF"/>
          </a:solidFill>
          <a:ln w="76200" cmpd="sng">
            <a:solidFill>
              <a:srgbClr val="9537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work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96975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3184" y="1342942"/>
            <a:ext cx="3577633" cy="738664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work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47689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5" name="Picture 4" descr="Screen Shot 2015-08-25 at 10.53.3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78"/>
          <a:stretch/>
        </p:blipFill>
        <p:spPr>
          <a:xfrm>
            <a:off x="838200" y="2175743"/>
            <a:ext cx="7975600" cy="1947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3174999"/>
            <a:ext cx="5435600" cy="533400"/>
          </a:xfrm>
          <a:prstGeom prst="rect">
            <a:avLst/>
          </a:prstGeom>
          <a:noFill/>
          <a:ln w="762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1800" y="5054600"/>
            <a:ext cx="458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Context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sensitive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 rot="16200000" flipV="1">
            <a:off x="1866900" y="4402856"/>
            <a:ext cx="1346200" cy="863600"/>
          </a:xfrm>
          <a:prstGeom prst="curvedConnector3">
            <a:avLst>
              <a:gd name="adj1" fmla="val 0"/>
            </a:avLst>
          </a:prstGeom>
          <a:ln w="38100" cmpd="sng">
            <a:solidFill>
              <a:srgbClr val="95373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83184" y="1342942"/>
            <a:ext cx="3577633" cy="738664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work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53117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9650" y="2384228"/>
            <a:ext cx="458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Context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sensitive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3184" y="1342942"/>
            <a:ext cx="3577633" cy="738664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work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31181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8" name="Picture 7" descr="unnam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48212" r="53199" b="2392"/>
          <a:stretch/>
        </p:blipFill>
        <p:spPr>
          <a:xfrm>
            <a:off x="2296117" y="3122681"/>
            <a:ext cx="4841283" cy="3546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100" y="3983244"/>
            <a:ext cx="3577633" cy="1384995"/>
          </a:xfrm>
          <a:prstGeom prst="rect">
            <a:avLst/>
          </a:prstGeom>
          <a:solidFill>
            <a:srgbClr val="FFFFFF"/>
          </a:solidFill>
          <a:ln w="76200" cmpd="sng">
            <a:solidFill>
              <a:srgbClr val="9537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output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650" y="2384228"/>
            <a:ext cx="458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Context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sensitive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3184" y="1342942"/>
            <a:ext cx="3577633" cy="738664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work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94441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GoDaddy’s</a:t>
            </a:r>
            <a:r>
              <a:rPr lang="en-US" dirty="0" smtClean="0">
                <a:latin typeface="Bariol Bold"/>
                <a:cs typeface="Bariol Bold"/>
              </a:rPr>
              <a:t> </a:t>
            </a:r>
            <a:r>
              <a:rPr lang="en-US" dirty="0" smtClean="0">
                <a:latin typeface="Bariol Bold"/>
                <a:cs typeface="Bariol Bold"/>
              </a:rPr>
              <a:t>data </a:t>
            </a:r>
            <a:r>
              <a:rPr lang="en-US" dirty="0">
                <a:latin typeface="Bariol Bold"/>
                <a:cs typeface="Bariol Bold"/>
              </a:rPr>
              <a:t>e</a:t>
            </a:r>
            <a:r>
              <a:rPr lang="en-US" dirty="0" smtClean="0">
                <a:latin typeface="Bariol Bold"/>
                <a:cs typeface="Bariol Bold"/>
              </a:rPr>
              <a:t>xtraction </a:t>
            </a: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roblem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9650" y="3464521"/>
            <a:ext cx="4514054" cy="738664"/>
          </a:xfrm>
          <a:prstGeom prst="rect">
            <a:avLst/>
          </a:prstGeom>
          <a:solidFill>
            <a:srgbClr val="FFFFFF"/>
          </a:solidFill>
          <a:ln w="76200" cmpd="sng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output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650" y="2384228"/>
            <a:ext cx="458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Context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sensitive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3184" y="1342942"/>
            <a:ext cx="3577633" cy="738664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Complex 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work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66689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riol Bold"/>
                <a:cs typeface="Bariol Bold"/>
              </a:rPr>
              <a:t>Design </a:t>
            </a:r>
            <a:r>
              <a:rPr lang="en-US" b="1" dirty="0" smtClean="0">
                <a:latin typeface="Bariol Bold"/>
                <a:cs typeface="Bariol Bold"/>
              </a:rPr>
              <a:t>philosophy</a:t>
            </a:r>
            <a:endParaRPr lang="en-US" b="1" dirty="0">
              <a:latin typeface="Bariol Bold"/>
              <a:cs typeface="Bariol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150" y="1410812"/>
            <a:ext cx="2654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latin typeface="Bariol Bold"/>
                <a:cs typeface="Bariol Bold"/>
              </a:rPr>
              <a:t>Microtasks</a:t>
            </a:r>
            <a:endParaRPr lang="en-US" sz="4200" dirty="0">
              <a:latin typeface="Bariol Bold"/>
              <a:cs typeface="Bariol Bol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96900" y="2203534"/>
            <a:ext cx="3616325" cy="279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Scalable 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Inexpensive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Automated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804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riol Bold"/>
                <a:cs typeface="Bariol Bold"/>
              </a:rPr>
              <a:t>Design </a:t>
            </a:r>
            <a:r>
              <a:rPr lang="en-US" b="1" dirty="0" smtClean="0">
                <a:latin typeface="Bariol Bold"/>
                <a:cs typeface="Bariol Bold"/>
              </a:rPr>
              <a:t>philosophy</a:t>
            </a:r>
            <a:endParaRPr lang="en-US" b="1" dirty="0">
              <a:latin typeface="Bariol Bold"/>
              <a:cs typeface="Bariol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150" y="1410812"/>
            <a:ext cx="2654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latin typeface="Bariol Bold"/>
                <a:cs typeface="Bariol Bold"/>
              </a:rPr>
              <a:t>Microtasks</a:t>
            </a:r>
            <a:endParaRPr lang="en-US" sz="4200" dirty="0">
              <a:latin typeface="Bariol Bold"/>
              <a:cs typeface="Bariol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1424624"/>
            <a:ext cx="3746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latin typeface="Bariol Bold"/>
                <a:cs typeface="Bariol Bold"/>
              </a:rPr>
              <a:t>Knowledge </a:t>
            </a:r>
            <a:r>
              <a:rPr lang="en-US" sz="4200" dirty="0" smtClean="0">
                <a:latin typeface="Bariol Bold"/>
                <a:cs typeface="Bariol Bold"/>
              </a:rPr>
              <a:t>work</a:t>
            </a:r>
            <a:endParaRPr lang="en-US" sz="4200" dirty="0">
              <a:latin typeface="Bariol Bold"/>
              <a:cs typeface="Bariol Bol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52950" y="1714500"/>
            <a:ext cx="38100" cy="44450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596900" y="2203534"/>
            <a:ext cx="3616325" cy="279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Scalable 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Inexpensive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Automated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203534"/>
            <a:ext cx="3616325" cy="279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Complex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Meaningful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Interactive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804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riol Bold"/>
                <a:cs typeface="Bariol Bold"/>
              </a:rPr>
              <a:t>Design </a:t>
            </a:r>
            <a:r>
              <a:rPr lang="en-US" b="1" dirty="0" smtClean="0">
                <a:latin typeface="Bariol Bold"/>
                <a:cs typeface="Bariol Bold"/>
              </a:rPr>
              <a:t>philosophy</a:t>
            </a:r>
            <a:endParaRPr lang="en-US" b="1" dirty="0">
              <a:latin typeface="Bariol Bold"/>
              <a:cs typeface="Bariol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150" y="1410812"/>
            <a:ext cx="2654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latin typeface="Bariol Bold"/>
                <a:cs typeface="Bariol Bold"/>
              </a:rPr>
              <a:t>Microtasks</a:t>
            </a:r>
            <a:endParaRPr lang="en-US" sz="4200" dirty="0">
              <a:latin typeface="Bariol Bold"/>
              <a:cs typeface="Bariol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1424624"/>
            <a:ext cx="3746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latin typeface="Bariol Bold"/>
                <a:cs typeface="Bariol Bold"/>
              </a:rPr>
              <a:t>Knowledge </a:t>
            </a:r>
            <a:r>
              <a:rPr lang="en-US" sz="4200" dirty="0" smtClean="0">
                <a:latin typeface="Bariol Bold"/>
                <a:cs typeface="Bariol Bold"/>
              </a:rPr>
              <a:t>work</a:t>
            </a:r>
            <a:endParaRPr lang="en-US" sz="4200" dirty="0">
              <a:latin typeface="Bariol Bold"/>
              <a:cs typeface="Bariol Bol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52950" y="1714500"/>
            <a:ext cx="38100" cy="44450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596900" y="2203534"/>
            <a:ext cx="3616325" cy="279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Scalable 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Inexpensive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Automated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203534"/>
            <a:ext cx="3616325" cy="279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Complex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Meaningful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Interactive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7" name="Plus 6"/>
          <p:cNvSpPr/>
          <p:nvPr/>
        </p:nvSpPr>
        <p:spPr>
          <a:xfrm>
            <a:off x="3662363" y="2851150"/>
            <a:ext cx="1819275" cy="1816100"/>
          </a:xfrm>
          <a:prstGeom prst="mathPlus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3438" y="5274151"/>
            <a:ext cx="4937125" cy="89255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 smtClean="0">
                <a:solidFill>
                  <a:schemeClr val="accent3">
                    <a:lumMod val="75000"/>
                  </a:schemeClr>
                </a:solidFill>
                <a:latin typeface="Bariol Bold"/>
                <a:cs typeface="Bariol Bold"/>
              </a:rPr>
              <a:t> =  </a:t>
            </a:r>
            <a:r>
              <a:rPr lang="en-US" sz="5200" b="1" dirty="0" err="1" smtClean="0">
                <a:solidFill>
                  <a:schemeClr val="accent3">
                    <a:lumMod val="75000"/>
                  </a:schemeClr>
                </a:solidFill>
                <a:latin typeface="Bariol Bold"/>
                <a:cs typeface="Bariol Bold"/>
              </a:rPr>
              <a:t>Macrotasks</a:t>
            </a:r>
            <a:endParaRPr lang="en-US" sz="5200" b="1" dirty="0">
              <a:solidFill>
                <a:schemeClr val="accent3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61018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Outline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02133" cy="4525963"/>
          </a:xfrm>
          <a:ln>
            <a:noFill/>
          </a:ln>
        </p:spPr>
        <p:txBody>
          <a:bodyPr/>
          <a:lstStyle/>
          <a:p>
            <a:r>
              <a:rPr lang="en-US" dirty="0" smtClean="0">
                <a:latin typeface="Bariol Regular"/>
                <a:cs typeface="Bariol Regular"/>
              </a:rPr>
              <a:t>Microtasks and </a:t>
            </a:r>
            <a:r>
              <a:rPr lang="en-US" dirty="0" err="1" smtClean="0">
                <a:latin typeface="Bariol Regular"/>
                <a:cs typeface="Bariol Regular"/>
              </a:rPr>
              <a:t>Macrotasks</a:t>
            </a:r>
            <a:endParaRPr lang="en-US" dirty="0" smtClean="0">
              <a:latin typeface="Bariol Regular"/>
              <a:cs typeface="Bariol Regular"/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Argonaut: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high-quality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macrotasks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 with: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Hierarchical worker organization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Predictive quality control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Worker modeling to identify good workers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Evaluation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Real-world lessons from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GoDaddy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832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Outline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02133" cy="4525963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Microtasks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Macrotasks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  <a:p>
            <a:r>
              <a:rPr lang="en-US" dirty="0" smtClean="0">
                <a:latin typeface="Bariol Regular"/>
                <a:cs typeface="Bariol Regular"/>
              </a:rPr>
              <a:t>Argonaut: </a:t>
            </a:r>
            <a:r>
              <a:rPr lang="en-US" dirty="0">
                <a:latin typeface="Bariol Regular"/>
                <a:cs typeface="Bariol Regular"/>
              </a:rPr>
              <a:t>high-quality </a:t>
            </a:r>
            <a:r>
              <a:rPr lang="en-US" dirty="0" err="1" smtClean="0">
                <a:latin typeface="Bariol Regular"/>
                <a:cs typeface="Bariol Regular"/>
              </a:rPr>
              <a:t>macrotasks</a:t>
            </a:r>
            <a:r>
              <a:rPr lang="en-US" dirty="0" smtClean="0">
                <a:latin typeface="Bariol Regular"/>
                <a:cs typeface="Bariol Regular"/>
              </a:rPr>
              <a:t> with: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Bariol Regular"/>
                <a:cs typeface="Bariol Regular"/>
              </a:rPr>
              <a:t>Hierarchical worker organization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Bariol Regular"/>
                <a:cs typeface="Bariol Regular"/>
              </a:rPr>
              <a:t>Predictive quality control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Bariol Regular"/>
                <a:cs typeface="Bariol Regular"/>
              </a:rPr>
              <a:t>Worker modeling to identify good workers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Evaluation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Real-world lessons from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GoDaddy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809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40985" y="1519231"/>
            <a:ext cx="826963" cy="10337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805" y="2321828"/>
            <a:ext cx="997051" cy="5176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Incoming tasks</a:t>
            </a:r>
            <a:endParaRPr lang="en-US" sz="16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75411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57319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58919" y="2240547"/>
            <a:ext cx="896836" cy="7272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Finalized tasks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93019" y="1110887"/>
            <a:ext cx="1130771" cy="5911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Requester</a:t>
            </a:r>
          </a:p>
        </p:txBody>
      </p:sp>
    </p:spTree>
    <p:extLst>
      <p:ext uri="{BB962C8B-B14F-4D97-AF65-F5344CB8AC3E}">
        <p14:creationId xmlns:p14="http://schemas.microsoft.com/office/powerpoint/2010/main" val="243871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8352" y="3504293"/>
            <a:ext cx="1636792" cy="1051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TaskGrader model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40985" y="1519231"/>
            <a:ext cx="826963" cy="10337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805" y="2321828"/>
            <a:ext cx="997051" cy="5176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Incoming tasks</a:t>
            </a:r>
            <a:endParaRPr lang="en-US" sz="16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32632" y="4827413"/>
            <a:ext cx="1727940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75411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57319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58919" y="2240547"/>
            <a:ext cx="896836" cy="7272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Finalized tasks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7829" y="2869937"/>
            <a:ext cx="2312228" cy="22763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ariol Light"/>
              <a:cs typeface="Bariol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822" y="5285449"/>
            <a:ext cx="1871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79897" y="4030026"/>
            <a:ext cx="1546101" cy="699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Tasks with assigned </a:t>
            </a:r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h</a:t>
            </a:r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ierarchy </a:t>
            </a:r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l</a:t>
            </a:r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evel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93019" y="1110887"/>
            <a:ext cx="1130771" cy="5911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Requester</a:t>
            </a:r>
          </a:p>
        </p:txBody>
      </p:sp>
    </p:spTree>
    <p:extLst>
      <p:ext uri="{BB962C8B-B14F-4D97-AF65-F5344CB8AC3E}">
        <p14:creationId xmlns:p14="http://schemas.microsoft.com/office/powerpoint/2010/main" val="15659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8626" y="4425670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 router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8352" y="3504293"/>
            <a:ext cx="1636792" cy="1051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TaskGrader model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40985" y="1519231"/>
            <a:ext cx="826963" cy="103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67201" y="3699221"/>
            <a:ext cx="1221762" cy="3795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Bariol Regular"/>
                <a:cs typeface="Bariol Regular"/>
              </a:rPr>
              <a:t>Hierarchy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05" y="2321828"/>
            <a:ext cx="997051" cy="5176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Incoming tasks</a:t>
            </a:r>
            <a:endParaRPr lang="en-US" sz="16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32632" y="4827413"/>
            <a:ext cx="1727940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75411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57319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58919" y="2240547"/>
            <a:ext cx="896836" cy="7272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Finalized tasks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7829" y="2869937"/>
            <a:ext cx="2312228" cy="22763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ariol Light"/>
              <a:cs typeface="Bariol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822" y="5285449"/>
            <a:ext cx="1871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79897" y="4030026"/>
            <a:ext cx="1546101" cy="699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Tasks with assigned </a:t>
            </a:r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h</a:t>
            </a:r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ierarchy </a:t>
            </a:r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l</a:t>
            </a:r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evel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375485" y="3104798"/>
            <a:ext cx="805193" cy="641022"/>
            <a:chOff x="1749538" y="385678"/>
            <a:chExt cx="5364065" cy="4072356"/>
          </a:xfrm>
        </p:grpSpPr>
        <p:sp>
          <p:nvSpPr>
            <p:cNvPr id="19" name="Isosceles Triangle 18"/>
            <p:cNvSpPr/>
            <p:nvPr/>
          </p:nvSpPr>
          <p:spPr>
            <a:xfrm>
              <a:off x="1749538" y="385678"/>
              <a:ext cx="5364065" cy="4072356"/>
            </a:xfrm>
            <a:prstGeom prst="triangle">
              <a:avLst/>
            </a:prstGeom>
            <a:solidFill>
              <a:srgbClr val="FFFF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221998" y="2218470"/>
              <a:ext cx="241401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468119" y="3351147"/>
              <a:ext cx="3913632" cy="89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>
            <a:off x="5787644" y="4083551"/>
            <a:ext cx="0" cy="3469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71355" y="3504293"/>
            <a:ext cx="1385252" cy="1051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Worker model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5716" y="2869937"/>
            <a:ext cx="3713479" cy="22763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ariol Light"/>
              <a:cs typeface="Bario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5322" y="5285449"/>
            <a:ext cx="223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Worker manager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93019" y="1110887"/>
            <a:ext cx="1130771" cy="5911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Requester</a:t>
            </a:r>
          </a:p>
        </p:txBody>
      </p:sp>
    </p:spTree>
    <p:extLst>
      <p:ext uri="{BB962C8B-B14F-4D97-AF65-F5344CB8AC3E}">
        <p14:creationId xmlns:p14="http://schemas.microsoft.com/office/powerpoint/2010/main" val="15659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8626" y="4425670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 router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8352" y="3504293"/>
            <a:ext cx="1636792" cy="1051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TaskGrader model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40985" y="1519231"/>
            <a:ext cx="826963" cy="103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67201" y="3699221"/>
            <a:ext cx="1221762" cy="3795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Bariol Regular"/>
                <a:cs typeface="Bariol Regular"/>
              </a:rPr>
              <a:t>Hierarchy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805" y="2321828"/>
            <a:ext cx="997051" cy="5176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Incoming tasks</a:t>
            </a:r>
            <a:endParaRPr lang="en-US" sz="16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4699" y="2768600"/>
            <a:ext cx="1130771" cy="5911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Crowd responses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46835" y="3393932"/>
            <a:ext cx="1813738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32632" y="4827413"/>
            <a:ext cx="1727940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75411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57319" y="2512295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58919" y="2240547"/>
            <a:ext cx="896836" cy="7272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Finalized tasks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7829" y="2869937"/>
            <a:ext cx="2312228" cy="22763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ariol Light"/>
              <a:cs typeface="Bariol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822" y="5285449"/>
            <a:ext cx="1871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79897" y="4030026"/>
            <a:ext cx="1546101" cy="699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Tasks with assigned </a:t>
            </a:r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h</a:t>
            </a:r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ierarchy </a:t>
            </a:r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l</a:t>
            </a:r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evel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375485" y="3104798"/>
            <a:ext cx="805193" cy="641022"/>
            <a:chOff x="1749538" y="385678"/>
            <a:chExt cx="5364065" cy="4072356"/>
          </a:xfrm>
        </p:grpSpPr>
        <p:sp>
          <p:nvSpPr>
            <p:cNvPr id="19" name="Isosceles Triangle 18"/>
            <p:cNvSpPr/>
            <p:nvPr/>
          </p:nvSpPr>
          <p:spPr>
            <a:xfrm>
              <a:off x="1749538" y="385678"/>
              <a:ext cx="5364065" cy="4072356"/>
            </a:xfrm>
            <a:prstGeom prst="triangle">
              <a:avLst/>
            </a:prstGeom>
            <a:solidFill>
              <a:srgbClr val="FFFF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221998" y="2218470"/>
              <a:ext cx="241401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468119" y="3351147"/>
              <a:ext cx="3913632" cy="89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>
            <a:off x="5787644" y="4083551"/>
            <a:ext cx="0" cy="3469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71355" y="3504293"/>
            <a:ext cx="1385252" cy="10514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Worker model</a:t>
            </a:r>
            <a:endParaRPr lang="en-US" sz="2400" dirty="0">
              <a:solidFill>
                <a:srgbClr val="000000"/>
              </a:solidFill>
              <a:latin typeface="Bariol Regular"/>
              <a:cs typeface="Bariol Regula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5716" y="2869937"/>
            <a:ext cx="3713479" cy="22763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ariol Light"/>
              <a:cs typeface="Bario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5322" y="5285449"/>
            <a:ext cx="223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Bariol Regular"/>
                <a:cs typeface="Bariol Regular"/>
              </a:rPr>
              <a:t>Worker manager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82487" y="2516294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990168" y="2516294"/>
            <a:ext cx="0" cy="45550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b="17662"/>
          <a:stretch/>
        </p:blipFill>
        <p:spPr>
          <a:xfrm>
            <a:off x="5300344" y="1569922"/>
            <a:ext cx="974600" cy="93621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393019" y="1110887"/>
            <a:ext cx="1130771" cy="5911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Requester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22258" y="1223673"/>
            <a:ext cx="1130771" cy="5911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Crowd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80980" y="2254706"/>
            <a:ext cx="1077444" cy="7272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Requested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06743" y="2240547"/>
            <a:ext cx="1077444" cy="7272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Completed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5659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8616" y="2998113"/>
            <a:ext cx="92026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 smtClean="0">
                <a:latin typeface="Bariol Bold"/>
                <a:cs typeface="Bariol Bold"/>
              </a:rPr>
              <a:t>1.  Hierarchical </a:t>
            </a:r>
            <a:r>
              <a:rPr lang="en-US" sz="5000" dirty="0">
                <a:latin typeface="Bariol Bold"/>
                <a:cs typeface="Bariol Bold"/>
              </a:rPr>
              <a:t>w</a:t>
            </a:r>
            <a:r>
              <a:rPr lang="en-US" sz="5000" dirty="0" smtClean="0">
                <a:latin typeface="Bariol Bold"/>
                <a:cs typeface="Bariol Bold"/>
              </a:rPr>
              <a:t>orker </a:t>
            </a:r>
            <a:r>
              <a:rPr lang="en-US" sz="5000" dirty="0">
                <a:latin typeface="Bariol Bold"/>
                <a:cs typeface="Bariol Bold"/>
              </a:rPr>
              <a:t>o</a:t>
            </a:r>
            <a:r>
              <a:rPr lang="en-US" sz="5000" dirty="0" smtClean="0">
                <a:latin typeface="Bariol Bold"/>
                <a:cs typeface="Bariol Bold"/>
              </a:rPr>
              <a:t>rganization</a:t>
            </a:r>
            <a:endParaRPr lang="en-US" sz="50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67231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hierarchy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review</a:t>
            </a: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600791" y="5932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912747" y="4358291"/>
            <a:ext cx="5364065" cy="1106887"/>
            <a:chOff x="1912747" y="4358291"/>
            <a:chExt cx="5364065" cy="1106887"/>
          </a:xfrm>
        </p:grpSpPr>
        <p:cxnSp>
          <p:nvCxnSpPr>
            <p:cNvPr id="4" name="Straight Connector 3"/>
            <p:cNvCxnSpPr>
              <a:endCxn id="8" idx="2"/>
            </p:cNvCxnSpPr>
            <p:nvPr/>
          </p:nvCxnSpPr>
          <p:spPr>
            <a:xfrm flipH="1">
              <a:off x="1912747" y="4367259"/>
              <a:ext cx="718581" cy="1097919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8" idx="4"/>
            </p:cNvCxnSpPr>
            <p:nvPr/>
          </p:nvCxnSpPr>
          <p:spPr>
            <a:xfrm>
              <a:off x="6544960" y="4367259"/>
              <a:ext cx="731852" cy="1097919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8" idx="4"/>
              <a:endCxn id="8" idx="2"/>
            </p:cNvCxnSpPr>
            <p:nvPr/>
          </p:nvCxnSpPr>
          <p:spPr>
            <a:xfrm flipH="1">
              <a:off x="1912747" y="5465178"/>
              <a:ext cx="5364065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2631329" y="4358291"/>
              <a:ext cx="3913632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212109" y="4702764"/>
              <a:ext cx="3914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Bariol Bold"/>
                  <a:cs typeface="Bariol Bold"/>
                </a:rPr>
                <a:t>Data entry specialists</a:t>
              </a:r>
              <a:endParaRPr lang="en-US" sz="2400" dirty="0">
                <a:latin typeface="Bariol Bold"/>
                <a:cs typeface="Bariol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1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hierarchy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review</a:t>
            </a: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600791" y="5932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912747" y="3225614"/>
            <a:ext cx="5912823" cy="2239564"/>
            <a:chOff x="1912747" y="3225614"/>
            <a:chExt cx="5912823" cy="2239564"/>
          </a:xfrm>
        </p:grpSpPr>
        <p:grpSp>
          <p:nvGrpSpPr>
            <p:cNvPr id="29" name="Group 28"/>
            <p:cNvGrpSpPr/>
            <p:nvPr/>
          </p:nvGrpSpPr>
          <p:grpSpPr>
            <a:xfrm>
              <a:off x="4475480" y="4023799"/>
              <a:ext cx="193040" cy="739929"/>
              <a:chOff x="4480560" y="4023799"/>
              <a:chExt cx="193040" cy="739929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4480560" y="4023799"/>
                <a:ext cx="0" cy="70325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673600" y="4060470"/>
                <a:ext cx="0" cy="70325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916869" y="4292792"/>
              <a:ext cx="742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iol Regular"/>
                  <a:cs typeface="Bariol Regular"/>
                </a:rPr>
                <a:t>Work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26739" y="4062649"/>
              <a:ext cx="104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iol Regular"/>
                  <a:cs typeface="Bariol Regular"/>
                </a:rPr>
                <a:t>Feedback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912747" y="3225614"/>
              <a:ext cx="5364065" cy="2239564"/>
              <a:chOff x="1912747" y="3225614"/>
              <a:chExt cx="5364065" cy="223956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1912748" y="3225614"/>
                <a:ext cx="1472459" cy="2239564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799223" y="3225614"/>
                <a:ext cx="1477589" cy="2239564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1912747" y="5465178"/>
                <a:ext cx="5364065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2631329" y="4358291"/>
                <a:ext cx="391363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3212109" y="4702764"/>
                <a:ext cx="3914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Bariol Bold"/>
                    <a:cs typeface="Bariol Bold"/>
                  </a:rPr>
                  <a:t>Data entry specialists</a:t>
                </a:r>
                <a:endParaRPr lang="en-US" sz="2400" dirty="0">
                  <a:latin typeface="Bariol Bold"/>
                  <a:cs typeface="Bariol Bold"/>
                </a:endParaRPr>
              </a:p>
            </p:txBody>
          </p:sp>
        </p:grpSp>
        <p:cxnSp>
          <p:nvCxnSpPr>
            <p:cNvPr id="45" name="Straight Connector 44"/>
            <p:cNvCxnSpPr/>
            <p:nvPr/>
          </p:nvCxnSpPr>
          <p:spPr>
            <a:xfrm flipH="1">
              <a:off x="3385207" y="3225615"/>
              <a:ext cx="2414016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910687" y="3561120"/>
              <a:ext cx="3914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Bariol Bold"/>
                  <a:cs typeface="Bariol Bold"/>
                </a:rPr>
                <a:t>Reviewers</a:t>
              </a:r>
              <a:endParaRPr lang="en-US" sz="2400" dirty="0">
                <a:latin typeface="Bariol Bold"/>
                <a:cs typeface="Bariol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85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hierarchy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review</a:t>
            </a: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12747" y="1392822"/>
            <a:ext cx="5364065" cy="4072356"/>
            <a:chOff x="1749538" y="385678"/>
            <a:chExt cx="5364065" cy="4072356"/>
          </a:xfrm>
          <a:noFill/>
        </p:grpSpPr>
        <p:sp>
          <p:nvSpPr>
            <p:cNvPr id="8" name="Isosceles Triangle 7"/>
            <p:cNvSpPr/>
            <p:nvPr/>
          </p:nvSpPr>
          <p:spPr>
            <a:xfrm>
              <a:off x="1749538" y="385678"/>
              <a:ext cx="5364065" cy="4072356"/>
            </a:xfrm>
            <a:prstGeom prst="triangle">
              <a:avLst/>
            </a:prstGeom>
            <a:grpFill/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04409" y="1051967"/>
              <a:ext cx="227351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Top-tier </a:t>
              </a:r>
              <a:r>
                <a:rPr lang="en-US" sz="2400" dirty="0">
                  <a:solidFill>
                    <a:srgbClr val="000000"/>
                  </a:solidFill>
                  <a:latin typeface="Bariol Regular"/>
                  <a:cs typeface="Bariol Regular"/>
                </a:rPr>
                <a:t>r</a:t>
              </a:r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eviewers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98551" y="2553976"/>
              <a:ext cx="248522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Reviewers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44156" y="3695620"/>
              <a:ext cx="292927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Data entry </a:t>
              </a:r>
              <a:r>
                <a:rPr lang="en-US" sz="2400" dirty="0">
                  <a:solidFill>
                    <a:srgbClr val="000000"/>
                  </a:solidFill>
                  <a:latin typeface="Bariol Regular"/>
                  <a:cs typeface="Bariol Regular"/>
                </a:rPr>
                <a:t>s</a:t>
              </a:r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pecialists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221998" y="2218470"/>
              <a:ext cx="2414016" cy="0"/>
            </a:xfrm>
            <a:prstGeom prst="line">
              <a:avLst/>
            </a:prstGeom>
            <a:grpFill/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468119" y="3351147"/>
              <a:ext cx="3913632" cy="8968"/>
            </a:xfrm>
            <a:prstGeom prst="line">
              <a:avLst/>
            </a:prstGeom>
            <a:grpFill/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75480" y="2929612"/>
            <a:ext cx="193040" cy="703258"/>
            <a:chOff x="4480560" y="2929612"/>
            <a:chExt cx="193040" cy="703258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4480560" y="2929612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673600" y="2929612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475480" y="4023799"/>
            <a:ext cx="193040" cy="739929"/>
            <a:chOff x="4480560" y="4023799"/>
            <a:chExt cx="193040" cy="73992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4480560" y="4023799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73600" y="4060470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916869" y="4292792"/>
            <a:ext cx="74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Work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15480" y="3161938"/>
            <a:ext cx="74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Bariol Regular"/>
                <a:cs typeface="Bariol Regular"/>
              </a:rPr>
              <a:t>Work</a:t>
            </a:r>
            <a:endParaRPr lang="en-US" sz="1600" dirty="0">
              <a:solidFill>
                <a:srgbClr val="7F7F7F"/>
              </a:solidFill>
              <a:latin typeface="Bariol Regular"/>
              <a:cs typeface="Bariol Regula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26739" y="4062649"/>
            <a:ext cx="104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Feedback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26739" y="2920588"/>
            <a:ext cx="104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Bariol Regular"/>
                <a:cs typeface="Bariol Regular"/>
              </a:rPr>
              <a:t>Feedback</a:t>
            </a:r>
            <a:endParaRPr lang="en-US" sz="1600" dirty="0">
              <a:solidFill>
                <a:srgbClr val="7F7F7F"/>
              </a:solidFill>
              <a:latin typeface="Bariol Regular"/>
              <a:cs typeface="Bariol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600791" y="5932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5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A </a:t>
            </a:r>
            <a:r>
              <a:rPr lang="en-US" dirty="0">
                <a:solidFill>
                  <a:srgbClr val="000000"/>
                </a:solidFill>
                <a:latin typeface="Bariol Bold"/>
                <a:cs typeface="Bariol Bold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ierarchy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review</a:t>
            </a: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12747" y="1392822"/>
            <a:ext cx="5364065" cy="4072356"/>
            <a:chOff x="1749538" y="385678"/>
            <a:chExt cx="5364065" cy="4072356"/>
          </a:xfrm>
          <a:noFill/>
        </p:grpSpPr>
        <p:sp>
          <p:nvSpPr>
            <p:cNvPr id="8" name="Isosceles Triangle 7"/>
            <p:cNvSpPr/>
            <p:nvPr/>
          </p:nvSpPr>
          <p:spPr>
            <a:xfrm>
              <a:off x="1749538" y="385678"/>
              <a:ext cx="5364065" cy="4072356"/>
            </a:xfrm>
            <a:prstGeom prst="triangle">
              <a:avLst/>
            </a:prstGeom>
            <a:grpFill/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04409" y="1051967"/>
              <a:ext cx="227351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Top-tier </a:t>
              </a:r>
              <a:r>
                <a:rPr lang="en-US" sz="2400" dirty="0">
                  <a:solidFill>
                    <a:srgbClr val="000000"/>
                  </a:solidFill>
                  <a:latin typeface="Bariol Regular"/>
                  <a:cs typeface="Bariol Regular"/>
                </a:rPr>
                <a:t>r</a:t>
              </a:r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eviewers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98551" y="2553976"/>
              <a:ext cx="248522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Reviewers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44156" y="3695620"/>
              <a:ext cx="292927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Data entry </a:t>
              </a:r>
              <a:r>
                <a:rPr lang="en-US" sz="2400" dirty="0">
                  <a:solidFill>
                    <a:srgbClr val="000000"/>
                  </a:solidFill>
                  <a:latin typeface="Bariol Regular"/>
                  <a:cs typeface="Bariol Regular"/>
                </a:rPr>
                <a:t>s</a:t>
              </a:r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pecialists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221998" y="2218470"/>
              <a:ext cx="2414016" cy="0"/>
            </a:xfrm>
            <a:prstGeom prst="line">
              <a:avLst/>
            </a:prstGeom>
            <a:grpFill/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468119" y="3351147"/>
              <a:ext cx="3913632" cy="8968"/>
            </a:xfrm>
            <a:prstGeom prst="line">
              <a:avLst/>
            </a:prstGeom>
            <a:grpFill/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18480" y="1920478"/>
            <a:ext cx="3431650" cy="3027442"/>
            <a:chOff x="5669280" y="1768078"/>
            <a:chExt cx="3431650" cy="3027442"/>
          </a:xfrm>
        </p:grpSpPr>
        <p:sp>
          <p:nvSpPr>
            <p:cNvPr id="21" name="Rectangle 20"/>
            <p:cNvSpPr/>
            <p:nvPr/>
          </p:nvSpPr>
          <p:spPr>
            <a:xfrm>
              <a:off x="7657828" y="2777212"/>
              <a:ext cx="1443102" cy="130357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Manager</a:t>
              </a:r>
              <a:endParaRPr lang="en-US" sz="24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 flipV="1">
              <a:off x="5669280" y="2519680"/>
              <a:ext cx="1988548" cy="90932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6248400" y="3429000"/>
              <a:ext cx="1389108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7101840" y="3418840"/>
              <a:ext cx="535668" cy="137668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102150" y="1768078"/>
              <a:ext cx="20641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  <a:latin typeface="Bariol Regular"/>
                  <a:cs typeface="Bariol Regular"/>
                </a:rPr>
                <a:t>Qualitative </a:t>
              </a:r>
            </a:p>
            <a:p>
              <a:r>
                <a:rPr lang="en-US" dirty="0">
                  <a:solidFill>
                    <a:srgbClr val="7F7F7F"/>
                  </a:solidFill>
                  <a:latin typeface="Bariol Regular"/>
                  <a:cs typeface="Bariol Regular"/>
                </a:rPr>
                <a:t>f</a:t>
              </a:r>
              <a:r>
                <a:rPr lang="en-US" dirty="0" smtClean="0">
                  <a:solidFill>
                    <a:srgbClr val="7F7F7F"/>
                  </a:solidFill>
                  <a:latin typeface="Bariol Regular"/>
                  <a:cs typeface="Bariol Regular"/>
                </a:rPr>
                <a:t>eedback and administration</a:t>
              </a:r>
              <a:endParaRPr lang="en-US" dirty="0">
                <a:solidFill>
                  <a:srgbClr val="7F7F7F"/>
                </a:solidFill>
                <a:latin typeface="Bariol Regular"/>
                <a:cs typeface="Bariol Regular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75480" y="2929612"/>
            <a:ext cx="193040" cy="703258"/>
            <a:chOff x="4480560" y="2929612"/>
            <a:chExt cx="193040" cy="703258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4480560" y="2929612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673600" y="2929612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475480" y="4023799"/>
            <a:ext cx="193040" cy="739929"/>
            <a:chOff x="4480560" y="4023799"/>
            <a:chExt cx="193040" cy="73992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4480560" y="4023799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73600" y="4060470"/>
              <a:ext cx="0" cy="70325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916869" y="4292792"/>
            <a:ext cx="74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Work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15480" y="3161938"/>
            <a:ext cx="74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Bariol Regular"/>
                <a:cs typeface="Bariol Regular"/>
              </a:rPr>
              <a:t>Work</a:t>
            </a:r>
            <a:endParaRPr lang="en-US" sz="1600" dirty="0">
              <a:solidFill>
                <a:srgbClr val="7F7F7F"/>
              </a:solidFill>
              <a:latin typeface="Bariol Regular"/>
              <a:cs typeface="Bariol Regula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26739" y="4062649"/>
            <a:ext cx="104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Feedback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26739" y="2920588"/>
            <a:ext cx="104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Bariol Regular"/>
                <a:cs typeface="Bariol Regular"/>
              </a:rPr>
              <a:t>Feedback</a:t>
            </a:r>
            <a:endParaRPr lang="en-US" sz="1600" dirty="0">
              <a:solidFill>
                <a:srgbClr val="7F7F7F"/>
              </a:solidFill>
              <a:latin typeface="Bariol Regular"/>
              <a:cs typeface="Bariol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600791" y="5932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5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Traditional </a:t>
            </a:r>
            <a:r>
              <a:rPr lang="en-US" dirty="0" smtClean="0">
                <a:latin typeface="Bariol Bold"/>
                <a:cs typeface="Bariol Bold"/>
              </a:rPr>
              <a:t>knowledge </a:t>
            </a:r>
            <a:r>
              <a:rPr lang="en-US" dirty="0">
                <a:latin typeface="Bariol Bold"/>
                <a:cs typeface="Bariol Bold"/>
              </a:rPr>
              <a:t>w</a:t>
            </a:r>
            <a:r>
              <a:rPr lang="en-US" dirty="0" smtClean="0">
                <a:latin typeface="Bariol Bold"/>
                <a:cs typeface="Bariol Bold"/>
              </a:rPr>
              <a:t>ork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301288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A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hierarchy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review</a:t>
            </a: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00791" y="593207"/>
            <a:ext cx="9650921" cy="4871971"/>
            <a:chOff x="-600791" y="593207"/>
            <a:chExt cx="9650921" cy="4871971"/>
          </a:xfrm>
        </p:grpSpPr>
        <p:grpSp>
          <p:nvGrpSpPr>
            <p:cNvPr id="7" name="Group 6"/>
            <p:cNvGrpSpPr/>
            <p:nvPr/>
          </p:nvGrpSpPr>
          <p:grpSpPr>
            <a:xfrm>
              <a:off x="1912747" y="1392822"/>
              <a:ext cx="5364065" cy="4072356"/>
              <a:chOff x="1749538" y="385678"/>
              <a:chExt cx="5364065" cy="4072356"/>
            </a:xfrm>
            <a:noFill/>
          </p:grpSpPr>
          <p:sp>
            <p:nvSpPr>
              <p:cNvPr id="8" name="Isosceles Triangle 7"/>
              <p:cNvSpPr/>
              <p:nvPr/>
            </p:nvSpPr>
            <p:spPr>
              <a:xfrm>
                <a:off x="1749538" y="385678"/>
                <a:ext cx="5364065" cy="4072356"/>
              </a:xfrm>
              <a:prstGeom prst="triangle">
                <a:avLst/>
              </a:prstGeom>
              <a:grpFill/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000000"/>
                  </a:solidFill>
                  <a:latin typeface="Bariol Regular"/>
                  <a:cs typeface="Bariol Regular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304409" y="1051967"/>
                <a:ext cx="2273511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Top-tier </a:t>
                </a:r>
                <a:r>
                  <a:rPr lang="en-US" sz="2400" dirty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r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eviewers</a:t>
                </a:r>
                <a:endParaRPr lang="en-US" sz="2400" dirty="0">
                  <a:solidFill>
                    <a:srgbClr val="000000"/>
                  </a:solidFill>
                  <a:latin typeface="Bariol Regular"/>
                  <a:cs typeface="Bariol Regular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198551" y="2553976"/>
                <a:ext cx="2485227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Reviewers</a:t>
                </a:r>
                <a:endParaRPr lang="en-US" sz="2400" dirty="0">
                  <a:solidFill>
                    <a:srgbClr val="000000"/>
                  </a:solidFill>
                  <a:latin typeface="Bariol Regular"/>
                  <a:cs typeface="Bariol Regular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944156" y="3695620"/>
                <a:ext cx="2929271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Data entry </a:t>
                </a:r>
                <a:r>
                  <a:rPr lang="en-US" sz="2400" dirty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s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Bariol Regular"/>
                    <a:cs typeface="Bariol Regular"/>
                  </a:rPr>
                  <a:t>pecialists</a:t>
                </a:r>
                <a:endParaRPr lang="en-US" sz="2400" dirty="0">
                  <a:solidFill>
                    <a:srgbClr val="000000"/>
                  </a:solidFill>
                  <a:latin typeface="Bariol Regular"/>
                  <a:cs typeface="Bariol Regular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3221998" y="2218470"/>
                <a:ext cx="2414016" cy="0"/>
              </a:xfrm>
              <a:prstGeom prst="line">
                <a:avLst/>
              </a:prstGeom>
              <a:grpFill/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468119" y="3351147"/>
                <a:ext cx="3913632" cy="8968"/>
              </a:xfrm>
              <a:prstGeom prst="line">
                <a:avLst/>
              </a:prstGeom>
              <a:grpFill/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60578" y="2929612"/>
              <a:ext cx="1443102" cy="130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Worker model</a:t>
              </a:r>
              <a:endParaRPr lang="en-US" sz="24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429105" y="1940560"/>
              <a:ext cx="2318735" cy="3230880"/>
              <a:chOff x="1408785" y="1798320"/>
              <a:chExt cx="2318735" cy="323088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408785" y="1798320"/>
                <a:ext cx="2182964" cy="3138126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18301301">
                <a:off x="1577467" y="3204040"/>
                <a:ext cx="13817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iol Regular"/>
                    <a:cs typeface="Bariol Regular"/>
                  </a:rPr>
                  <a:t>Promotions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iol Regular"/>
                  <a:cs typeface="Bariol Regular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1554480" y="1950720"/>
                <a:ext cx="2173040" cy="307848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 rot="18301301">
                <a:off x="1962624" y="3518998"/>
                <a:ext cx="13817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  <a:latin typeface="Bariol Regular"/>
                    <a:cs typeface="Bariol Regular"/>
                  </a:rPr>
                  <a:t>Demotions</a:t>
                </a:r>
                <a:endParaRPr lang="en-US" dirty="0">
                  <a:solidFill>
                    <a:srgbClr val="7F7F7F"/>
                  </a:solidFill>
                  <a:latin typeface="Bariol Regular"/>
                  <a:cs typeface="Bariol Regular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618480" y="1920478"/>
              <a:ext cx="3431650" cy="3027442"/>
              <a:chOff x="5669280" y="1768078"/>
              <a:chExt cx="3431650" cy="302744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657828" y="2777212"/>
                <a:ext cx="1443102" cy="130357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Bariol Regular"/>
                    <a:cs typeface="Bariol Regular"/>
                  </a:rPr>
                  <a:t>Manager</a:t>
                </a:r>
                <a:endParaRPr lang="en-US" sz="2400" dirty="0">
                  <a:solidFill>
                    <a:schemeClr val="tx1"/>
                  </a:solidFill>
                  <a:latin typeface="Bariol Regular"/>
                  <a:cs typeface="Bariol Regular"/>
                </a:endParaRPr>
              </a:p>
            </p:txBody>
          </p:sp>
          <p:cxnSp>
            <p:nvCxnSpPr>
              <p:cNvPr id="22" name="Straight Arrow Connector 21"/>
              <p:cNvCxnSpPr>
                <a:stCxn id="21" idx="1"/>
              </p:cNvCxnSpPr>
              <p:nvPr/>
            </p:nvCxnSpPr>
            <p:spPr>
              <a:xfrm flipH="1" flipV="1">
                <a:off x="5669280" y="2519680"/>
                <a:ext cx="1988548" cy="90932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6248400" y="3429000"/>
                <a:ext cx="1389108" cy="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7101840" y="3418840"/>
                <a:ext cx="535668" cy="137668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102150" y="1768078"/>
                <a:ext cx="206418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  <a:latin typeface="Bariol Regular"/>
                    <a:cs typeface="Bariol Regular"/>
                  </a:rPr>
                  <a:t>Qualitative </a:t>
                </a:r>
              </a:p>
              <a:p>
                <a:r>
                  <a:rPr lang="en-US" dirty="0">
                    <a:solidFill>
                      <a:srgbClr val="7F7F7F"/>
                    </a:solidFill>
                    <a:latin typeface="Bariol Regular"/>
                    <a:cs typeface="Bariol Regular"/>
                  </a:rPr>
                  <a:t>f</a:t>
                </a:r>
                <a:r>
                  <a:rPr lang="en-US" dirty="0" smtClean="0">
                    <a:solidFill>
                      <a:srgbClr val="7F7F7F"/>
                    </a:solidFill>
                    <a:latin typeface="Bariol Regular"/>
                    <a:cs typeface="Bariol Regular"/>
                  </a:rPr>
                  <a:t>eedback and administration</a:t>
                </a:r>
                <a:endParaRPr lang="en-US" dirty="0">
                  <a:solidFill>
                    <a:srgbClr val="7F7F7F"/>
                  </a:solidFill>
                  <a:latin typeface="Bariol Regular"/>
                  <a:cs typeface="Bariol Regular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475480" y="2929612"/>
              <a:ext cx="193040" cy="703258"/>
              <a:chOff x="4480560" y="2929612"/>
              <a:chExt cx="193040" cy="703258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4480560" y="2929612"/>
                <a:ext cx="0" cy="70325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673600" y="2929612"/>
                <a:ext cx="0" cy="70325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4475480" y="4023799"/>
              <a:ext cx="193040" cy="739929"/>
              <a:chOff x="4480560" y="4023799"/>
              <a:chExt cx="193040" cy="739929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4480560" y="4023799"/>
                <a:ext cx="0" cy="70325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673600" y="4060470"/>
                <a:ext cx="0" cy="70325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>
              <a:stCxn id="14" idx="3"/>
            </p:cNvCxnSpPr>
            <p:nvPr/>
          </p:nvCxnSpPr>
          <p:spPr>
            <a:xfrm>
              <a:off x="1503680" y="3581400"/>
              <a:ext cx="437892" cy="6345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916869" y="4292792"/>
              <a:ext cx="742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iol Regular"/>
                  <a:cs typeface="Bariol Regular"/>
                </a:rPr>
                <a:t>Work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15480" y="3161938"/>
              <a:ext cx="742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F7F7F"/>
                  </a:solidFill>
                  <a:latin typeface="Bariol Regular"/>
                  <a:cs typeface="Bariol Regular"/>
                </a:rPr>
                <a:t>Work</a:t>
              </a:r>
              <a:endParaRPr lang="en-US" sz="1600" dirty="0">
                <a:solidFill>
                  <a:srgbClr val="7F7F7F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26739" y="4062649"/>
              <a:ext cx="104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iol Regular"/>
                  <a:cs typeface="Bariol Regular"/>
                </a:rPr>
                <a:t>Feedback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26739" y="2920588"/>
              <a:ext cx="104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F7F7F"/>
                  </a:solidFill>
                  <a:latin typeface="Bariol Regular"/>
                  <a:cs typeface="Bariol Regular"/>
                </a:rPr>
                <a:t>Feedback</a:t>
              </a:r>
              <a:endParaRPr lang="en-US" sz="1600" dirty="0">
                <a:solidFill>
                  <a:srgbClr val="7F7F7F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600791" y="593207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85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25 at 11.3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06" y="3797300"/>
            <a:ext cx="5611993" cy="262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A </a:t>
            </a:r>
            <a:r>
              <a:rPr lang="en-US" dirty="0" smtClean="0">
                <a:latin typeface="Bariol Bold"/>
                <a:cs typeface="Bariol Bold"/>
              </a:rPr>
              <a:t>hierarchy </a:t>
            </a:r>
            <a:r>
              <a:rPr lang="en-US" dirty="0" smtClean="0">
                <a:latin typeface="Bariol Bold"/>
                <a:cs typeface="Bariol Bold"/>
              </a:rPr>
              <a:t>of </a:t>
            </a:r>
            <a:r>
              <a:rPr lang="en-US" dirty="0" smtClean="0">
                <a:latin typeface="Bariol Bold"/>
                <a:cs typeface="Bariol Bold"/>
              </a:rPr>
              <a:t>review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7362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ariol Regular"/>
                <a:cs typeface="Bariol Regular"/>
              </a:rPr>
              <a:t>Benefits: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get more responsibility/reward</a:t>
            </a:r>
          </a:p>
          <a:p>
            <a:endParaRPr lang="en-US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94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25 at 11.3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06" y="3797300"/>
            <a:ext cx="5611993" cy="262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A </a:t>
            </a:r>
            <a:r>
              <a:rPr lang="en-US" dirty="0" smtClean="0">
                <a:latin typeface="Bariol Bold"/>
                <a:cs typeface="Bariol Bold"/>
              </a:rPr>
              <a:t>hierarchy </a:t>
            </a:r>
            <a:r>
              <a:rPr lang="en-US" dirty="0" smtClean="0">
                <a:latin typeface="Bariol Bold"/>
                <a:cs typeface="Bariol Bold"/>
              </a:rPr>
              <a:t>of </a:t>
            </a:r>
            <a:r>
              <a:rPr lang="en-US" dirty="0" smtClean="0">
                <a:latin typeface="Bariol Bold"/>
                <a:cs typeface="Bariol Bold"/>
              </a:rPr>
              <a:t>review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7362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ariol Regular"/>
                <a:cs typeface="Bariol Regular"/>
              </a:rPr>
              <a:t>Benefits: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get more responsibility/reward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train untrusted workers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25 at 11.3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06" y="3797300"/>
            <a:ext cx="5611993" cy="262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A </a:t>
            </a:r>
            <a:r>
              <a:rPr lang="en-US" dirty="0" smtClean="0">
                <a:latin typeface="Bariol Bold"/>
                <a:cs typeface="Bariol Bold"/>
              </a:rPr>
              <a:t>hierarchy </a:t>
            </a:r>
            <a:r>
              <a:rPr lang="en-US" dirty="0" smtClean="0">
                <a:latin typeface="Bariol Bold"/>
                <a:cs typeface="Bariol Bold"/>
              </a:rPr>
              <a:t>of </a:t>
            </a:r>
            <a:r>
              <a:rPr lang="en-US" dirty="0" smtClean="0">
                <a:latin typeface="Bariol Bold"/>
                <a:cs typeface="Bariol Bold"/>
              </a:rPr>
              <a:t>review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7362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ariol Regular"/>
                <a:cs typeface="Bariol Regular"/>
              </a:rPr>
              <a:t>Benefits: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get more responsibility/reward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train untrusted workers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Managers reduce burden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25 at 11.32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06" y="3797300"/>
            <a:ext cx="5611993" cy="262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A </a:t>
            </a:r>
            <a:r>
              <a:rPr lang="en-US" dirty="0" smtClean="0">
                <a:latin typeface="Bariol Bold"/>
                <a:cs typeface="Bariol Bold"/>
              </a:rPr>
              <a:t>hierarchy </a:t>
            </a:r>
            <a:r>
              <a:rPr lang="en-US" dirty="0" smtClean="0">
                <a:latin typeface="Bariol Bold"/>
                <a:cs typeface="Bariol Bold"/>
              </a:rPr>
              <a:t>of </a:t>
            </a:r>
            <a:r>
              <a:rPr lang="en-US" dirty="0" smtClean="0">
                <a:latin typeface="Bariol Bold"/>
                <a:cs typeface="Bariol Bold"/>
              </a:rPr>
              <a:t>review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7362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ariol Regular"/>
                <a:cs typeface="Bariol Regular"/>
              </a:rPr>
              <a:t>Benefits: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get more responsibility/reward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Good workers train untrusted workers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Managers reduce burden</a:t>
            </a:r>
          </a:p>
          <a:p>
            <a:r>
              <a:rPr lang="en-US" dirty="0" smtClean="0">
                <a:solidFill>
                  <a:srgbClr val="4BACC6"/>
                </a:solidFill>
                <a:latin typeface="Bariol Regular"/>
                <a:cs typeface="Bariol Regular"/>
              </a:rPr>
              <a:t>Treats workers like people! </a:t>
            </a:r>
            <a:endParaRPr lang="en-US" dirty="0" smtClean="0">
              <a:latin typeface="Bariol Regular"/>
              <a:cs typeface="Bariol 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8616" y="2998113"/>
            <a:ext cx="92026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 smtClean="0">
                <a:latin typeface="Bariol Bold"/>
                <a:cs typeface="Bariol Bold"/>
              </a:rPr>
              <a:t>2.  Predictive </a:t>
            </a:r>
            <a:r>
              <a:rPr lang="en-US" sz="5000" dirty="0" smtClean="0">
                <a:latin typeface="Bariol Bold"/>
                <a:cs typeface="Bariol Bold"/>
              </a:rPr>
              <a:t>quality </a:t>
            </a:r>
            <a:r>
              <a:rPr lang="en-US" sz="5000" dirty="0">
                <a:latin typeface="Bariol Bold"/>
                <a:cs typeface="Bariol Bold"/>
              </a:rPr>
              <a:t>c</a:t>
            </a:r>
            <a:r>
              <a:rPr lang="en-US" sz="5000" dirty="0" smtClean="0">
                <a:latin typeface="Bariol Bold"/>
                <a:cs typeface="Bariol Bold"/>
              </a:rPr>
              <a:t>ontrol</a:t>
            </a:r>
            <a:endParaRPr lang="en-US" sz="50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102173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95" y="181981"/>
            <a:ext cx="8229600" cy="1143000"/>
          </a:xfrm>
        </p:spPr>
        <p:txBody>
          <a:bodyPr>
            <a:normAutofit/>
          </a:bodyPr>
          <a:lstStyle/>
          <a:p>
            <a:r>
              <a:rPr lang="en-US" sz="4600" dirty="0" smtClean="0">
                <a:latin typeface="Bariol Bold"/>
                <a:cs typeface="Bariol Bold"/>
              </a:rPr>
              <a:t>Challenge: fixed review budget</a:t>
            </a:r>
            <a:endParaRPr lang="en-US" sz="4600" dirty="0">
              <a:latin typeface="Bariol Bold"/>
              <a:cs typeface="Bariol Bold"/>
            </a:endParaRPr>
          </a:p>
        </p:txBody>
      </p:sp>
      <p:pic>
        <p:nvPicPr>
          <p:cNvPr id="55" name="Picture 54" descr="walkin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606">
            <a:off x="1519852" y="3675792"/>
            <a:ext cx="991550" cy="991550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8" name="Group 7"/>
          <p:cNvGrpSpPr/>
          <p:nvPr/>
        </p:nvGrpSpPr>
        <p:grpSpPr>
          <a:xfrm>
            <a:off x="3016559" y="1324981"/>
            <a:ext cx="5748245" cy="3498863"/>
            <a:chOff x="3016559" y="1324981"/>
            <a:chExt cx="5748245" cy="3498863"/>
          </a:xfrm>
        </p:grpSpPr>
        <p:grpSp>
          <p:nvGrpSpPr>
            <p:cNvPr id="5" name="Group 4"/>
            <p:cNvGrpSpPr/>
            <p:nvPr/>
          </p:nvGrpSpPr>
          <p:grpSpPr>
            <a:xfrm>
              <a:off x="3016559" y="1324981"/>
              <a:ext cx="5748245" cy="3498863"/>
              <a:chOff x="3016559" y="1324981"/>
              <a:chExt cx="5748245" cy="349886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279964" y="1324981"/>
                <a:ext cx="5484840" cy="3244863"/>
                <a:chOff x="3659160" y="2647816"/>
                <a:chExt cx="5484840" cy="3244863"/>
              </a:xfrm>
            </p:grpSpPr>
            <p:pic>
              <p:nvPicPr>
                <p:cNvPr id="30" name="Picture 29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591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31" name="Picture 30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3229164" y="1375781"/>
                <a:ext cx="5484840" cy="3244863"/>
                <a:chOff x="3659160" y="2647816"/>
                <a:chExt cx="5484840" cy="3244863"/>
              </a:xfrm>
            </p:grpSpPr>
            <p:pic>
              <p:nvPicPr>
                <p:cNvPr id="36" name="Picture 35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591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38" name="Picture 37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/>
              <p:nvPr/>
            </p:nvGrpSpPr>
            <p:grpSpPr>
              <a:xfrm>
                <a:off x="3178364" y="1426581"/>
                <a:ext cx="5484840" cy="3244863"/>
                <a:chOff x="3659160" y="2647816"/>
                <a:chExt cx="5484840" cy="3244863"/>
              </a:xfrm>
            </p:grpSpPr>
            <p:pic>
              <p:nvPicPr>
                <p:cNvPr id="41" name="Picture 40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591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43" name="Picture 42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/>
              <p:cNvGrpSpPr/>
              <p:nvPr/>
            </p:nvGrpSpPr>
            <p:grpSpPr>
              <a:xfrm>
                <a:off x="3114864" y="1477381"/>
                <a:ext cx="5497540" cy="3244863"/>
                <a:chOff x="3646460" y="2647816"/>
                <a:chExt cx="5497540" cy="3244863"/>
              </a:xfrm>
            </p:grpSpPr>
            <p:pic>
              <p:nvPicPr>
                <p:cNvPr id="46" name="Picture 45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464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48" name="Picture 47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3064064" y="1528181"/>
                <a:ext cx="5497540" cy="3244863"/>
                <a:chOff x="3646460" y="2647816"/>
                <a:chExt cx="5497540" cy="3244863"/>
              </a:xfrm>
            </p:grpSpPr>
            <p:pic>
              <p:nvPicPr>
                <p:cNvPr id="51" name="Picture 50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464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53" name="Picture 52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/>
              <p:cNvGrpSpPr/>
              <p:nvPr/>
            </p:nvGrpSpPr>
            <p:grpSpPr>
              <a:xfrm>
                <a:off x="3016559" y="1578981"/>
                <a:ext cx="5497540" cy="3244863"/>
                <a:chOff x="3646460" y="2647816"/>
                <a:chExt cx="5497540" cy="3244863"/>
              </a:xfrm>
            </p:grpSpPr>
            <p:pic>
              <p:nvPicPr>
                <p:cNvPr id="83" name="Picture 82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464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85" name="Picture 84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6" name="Straight Arrow Connector 55"/>
            <p:cNvCxnSpPr/>
            <p:nvPr/>
          </p:nvCxnSpPr>
          <p:spPr>
            <a:xfrm flipH="1">
              <a:off x="5446222" y="3202781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5480732" y="3146759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5502250" y="3090737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531532" y="3034715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5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95" y="181981"/>
            <a:ext cx="8229600" cy="1143000"/>
          </a:xfrm>
        </p:spPr>
        <p:txBody>
          <a:bodyPr>
            <a:normAutofit/>
          </a:bodyPr>
          <a:lstStyle/>
          <a:p>
            <a:r>
              <a:rPr lang="en-US" sz="4600" dirty="0" smtClean="0">
                <a:latin typeface="Bariol Bold"/>
                <a:cs typeface="Bariol Bold"/>
              </a:rPr>
              <a:t>Challenge: fixed review budget</a:t>
            </a:r>
            <a:endParaRPr lang="en-US" sz="4600" dirty="0">
              <a:latin typeface="Bariol Bold"/>
              <a:cs typeface="Bariol Bold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09695" y="50198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latin typeface="Bariol Bold"/>
                <a:cs typeface="Bariol Bold"/>
              </a:rPr>
              <a:t>Solution: don’t review everything</a:t>
            </a:r>
            <a:endParaRPr lang="en-US" sz="5400" dirty="0">
              <a:latin typeface="Bariol Bold"/>
              <a:cs typeface="Bariol Bold"/>
            </a:endParaRPr>
          </a:p>
        </p:txBody>
      </p:sp>
      <p:pic>
        <p:nvPicPr>
          <p:cNvPr id="88" name="Picture 87" descr="walkin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606">
            <a:off x="1519852" y="3675792"/>
            <a:ext cx="991550" cy="991550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55" name="Group 54"/>
          <p:cNvGrpSpPr/>
          <p:nvPr/>
        </p:nvGrpSpPr>
        <p:grpSpPr>
          <a:xfrm>
            <a:off x="3016559" y="1324981"/>
            <a:ext cx="5748245" cy="3498863"/>
            <a:chOff x="3016559" y="1324981"/>
            <a:chExt cx="5748245" cy="3498863"/>
          </a:xfrm>
        </p:grpSpPr>
        <p:grpSp>
          <p:nvGrpSpPr>
            <p:cNvPr id="57" name="Group 56"/>
            <p:cNvGrpSpPr/>
            <p:nvPr/>
          </p:nvGrpSpPr>
          <p:grpSpPr>
            <a:xfrm>
              <a:off x="3016559" y="1324981"/>
              <a:ext cx="5748245" cy="3498863"/>
              <a:chOff x="3016559" y="1324981"/>
              <a:chExt cx="5748245" cy="3498863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3279964" y="1324981"/>
                <a:ext cx="5484840" cy="3244863"/>
                <a:chOff x="3659160" y="2647816"/>
                <a:chExt cx="5484840" cy="3244863"/>
              </a:xfrm>
            </p:grpSpPr>
            <p:pic>
              <p:nvPicPr>
                <p:cNvPr id="78" name="Picture 77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591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79" name="Picture 78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/>
              <p:cNvGrpSpPr/>
              <p:nvPr/>
            </p:nvGrpSpPr>
            <p:grpSpPr>
              <a:xfrm>
                <a:off x="3229164" y="1375781"/>
                <a:ext cx="5484840" cy="3244863"/>
                <a:chOff x="3659160" y="2647816"/>
                <a:chExt cx="5484840" cy="3244863"/>
              </a:xfrm>
            </p:grpSpPr>
            <p:pic>
              <p:nvPicPr>
                <p:cNvPr id="76" name="Picture 75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591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/>
              <p:cNvGrpSpPr/>
              <p:nvPr/>
            </p:nvGrpSpPr>
            <p:grpSpPr>
              <a:xfrm>
                <a:off x="3178364" y="1426581"/>
                <a:ext cx="5484840" cy="3244863"/>
                <a:chOff x="3659160" y="2647816"/>
                <a:chExt cx="5484840" cy="3244863"/>
              </a:xfrm>
            </p:grpSpPr>
            <p:pic>
              <p:nvPicPr>
                <p:cNvPr id="74" name="Picture 73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591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75" name="Picture 74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3114864" y="1477381"/>
                <a:ext cx="5497540" cy="3244863"/>
                <a:chOff x="3646460" y="2647816"/>
                <a:chExt cx="5497540" cy="3244863"/>
              </a:xfrm>
            </p:grpSpPr>
            <p:pic>
              <p:nvPicPr>
                <p:cNvPr id="72" name="Picture 71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464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3064064" y="1528181"/>
                <a:ext cx="5497540" cy="3244863"/>
                <a:chOff x="3646460" y="2647816"/>
                <a:chExt cx="5497540" cy="3244863"/>
              </a:xfrm>
            </p:grpSpPr>
            <p:pic>
              <p:nvPicPr>
                <p:cNvPr id="70" name="Picture 69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464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71" name="Picture 70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3016559" y="1578981"/>
                <a:ext cx="5497540" cy="3244863"/>
                <a:chOff x="3646460" y="2647816"/>
                <a:chExt cx="5497540" cy="3244863"/>
              </a:xfrm>
            </p:grpSpPr>
            <p:pic>
              <p:nvPicPr>
                <p:cNvPr id="68" name="Picture 67" descr="Screen Shot 2015-08-25 at 10.39.29 AM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82" t="12898" r="7291" b="8977"/>
                <a:stretch/>
              </p:blipFill>
              <p:spPr>
                <a:xfrm>
                  <a:off x="3646460" y="2647816"/>
                  <a:ext cx="2360640" cy="3244863"/>
                </a:xfrm>
                <a:prstGeom prst="rect">
                  <a:avLst/>
                </a:prstGeom>
              </p:spPr>
            </p:pic>
            <p:pic>
              <p:nvPicPr>
                <p:cNvPr id="69" name="Picture 68" descr="unnamed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" t="48212" r="53199" b="2392"/>
                <a:stretch/>
              </p:blipFill>
              <p:spPr>
                <a:xfrm>
                  <a:off x="6629400" y="3384744"/>
                  <a:ext cx="2514600" cy="184209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8" name="Straight Arrow Connector 57"/>
            <p:cNvCxnSpPr/>
            <p:nvPr/>
          </p:nvCxnSpPr>
          <p:spPr>
            <a:xfrm flipH="1">
              <a:off x="5446222" y="3202781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480732" y="3146759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502250" y="3090737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5531532" y="3034715"/>
              <a:ext cx="512464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35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695" y="181981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latin typeface="Bariol Bold"/>
                <a:cs typeface="Bariol Bold"/>
              </a:rPr>
              <a:t>Challenge: which tasks to review?</a:t>
            </a:r>
            <a:endParaRPr lang="en-US" sz="46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21276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695" y="181981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latin typeface="Bariol Bold"/>
                <a:cs typeface="Bariol Bold"/>
              </a:rPr>
              <a:t>Challenge: which tasks to review?</a:t>
            </a:r>
            <a:endParaRPr lang="en-US" sz="4600" dirty="0">
              <a:latin typeface="Bariol Bold"/>
              <a:cs typeface="Bariol Bol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9695" y="14464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dirty="0" smtClean="0">
                <a:latin typeface="Bariol Bold"/>
                <a:cs typeface="Bariol Bold"/>
              </a:rPr>
              <a:t>Insight: not all tasks have errors!</a:t>
            </a:r>
            <a:endParaRPr lang="en-US" sz="4600" dirty="0">
              <a:solidFill>
                <a:srgbClr val="4BACC6"/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82581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Traditional </a:t>
            </a:r>
            <a:r>
              <a:rPr lang="en-US" dirty="0" smtClean="0">
                <a:latin typeface="Bariol Bold"/>
                <a:cs typeface="Bariol Bold"/>
              </a:rPr>
              <a:t>knowledge </a:t>
            </a:r>
            <a:r>
              <a:rPr lang="en-US" dirty="0">
                <a:latin typeface="Bariol Bold"/>
                <a:cs typeface="Bariol Bold"/>
              </a:rPr>
              <a:t>w</a:t>
            </a:r>
            <a:r>
              <a:rPr lang="en-US" dirty="0" smtClean="0">
                <a:latin typeface="Bariol Bold"/>
                <a:cs typeface="Bariol Bold"/>
              </a:rPr>
              <a:t>ork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74" y="1417638"/>
            <a:ext cx="3919207" cy="26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695" y="181981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latin typeface="Bariol Bold"/>
                <a:cs typeface="Bariol Bold"/>
              </a:rPr>
              <a:t>Challenge: which tasks to review?</a:t>
            </a:r>
            <a:endParaRPr lang="en-US" sz="4600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00" y="4211406"/>
            <a:ext cx="8229600" cy="2227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Bariol Bold"/>
                <a:cs typeface="Bariol Bold"/>
              </a:rPr>
              <a:t>Predictive regression: how error-prone is a submitted task?</a:t>
            </a:r>
          </a:p>
          <a:p>
            <a:pPr marL="0" indent="0">
              <a:buNone/>
            </a:pPr>
            <a:endParaRPr lang="en-US" sz="1800" dirty="0">
              <a:latin typeface="Bariol Bold"/>
              <a:cs typeface="Bariol Bold"/>
            </a:endParaRPr>
          </a:p>
          <a:p>
            <a:pPr marL="0" indent="0">
              <a:buNone/>
            </a:pPr>
            <a:r>
              <a:rPr lang="en-US" dirty="0" smtClean="0">
                <a:latin typeface="Bariol Bold"/>
                <a:cs typeface="Bariol Bold"/>
              </a:rPr>
              <a:t>Threshold and review only the high-error tasks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9695" y="28074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dirty="0" smtClean="0">
                <a:latin typeface="Bariol Bold"/>
                <a:cs typeface="Bariol Bold"/>
              </a:rPr>
              <a:t>Solution: the </a:t>
            </a:r>
            <a:r>
              <a:rPr lang="en-US" sz="4600" dirty="0" err="1" smtClean="0">
                <a:solidFill>
                  <a:srgbClr val="4BACC6"/>
                </a:solidFill>
                <a:latin typeface="Bariol Bold"/>
                <a:cs typeface="Bariol Bold"/>
              </a:rPr>
              <a:t>TaskGrader</a:t>
            </a:r>
            <a:endParaRPr lang="en-US" sz="4600" dirty="0">
              <a:solidFill>
                <a:srgbClr val="4BACC6"/>
              </a:solidFill>
              <a:latin typeface="Bariol Bold"/>
              <a:cs typeface="Bariol Bol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9695" y="14464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dirty="0" smtClean="0">
                <a:latin typeface="Bariol Bold"/>
                <a:cs typeface="Bariol Bold"/>
              </a:rPr>
              <a:t>Insight: not all tasks have errors!</a:t>
            </a:r>
            <a:endParaRPr lang="en-US" sz="4600" dirty="0">
              <a:solidFill>
                <a:srgbClr val="4BACC6"/>
              </a:solidFill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82581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Features: </a:t>
            </a:r>
            <a:r>
              <a:rPr lang="en-US" dirty="0" smtClean="0">
                <a:latin typeface="Bariol Bold"/>
                <a:cs typeface="Bariol Bold"/>
              </a:rPr>
              <a:t>what </a:t>
            </a:r>
            <a:r>
              <a:rPr lang="en-US" dirty="0" smtClean="0">
                <a:latin typeface="Bariol Bold"/>
                <a:cs typeface="Bariol Bold"/>
              </a:rPr>
              <a:t>makes a task bad?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53934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Features: </a:t>
            </a:r>
            <a:r>
              <a:rPr lang="en-US" dirty="0" smtClean="0">
                <a:latin typeface="Bariol Bold"/>
                <a:cs typeface="Bariol Bold"/>
              </a:rPr>
              <a:t>what </a:t>
            </a:r>
            <a:r>
              <a:rPr lang="en-US" dirty="0" smtClean="0">
                <a:latin typeface="Bariol Bold"/>
                <a:cs typeface="Bariol Bold"/>
              </a:rPr>
              <a:t>makes a task bad?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1500" y="141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&gt; 1k </a:t>
            </a:r>
            <a:r>
              <a:rPr lang="en-US" sz="4200" dirty="0" smtClean="0">
                <a:latin typeface="Bariol Bold"/>
                <a:cs typeface="Bariol Bold"/>
              </a:rPr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366853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Features: </a:t>
            </a:r>
            <a:r>
              <a:rPr lang="en-US" dirty="0" smtClean="0">
                <a:latin typeface="Bariol Bold"/>
                <a:cs typeface="Bariol Bold"/>
              </a:rPr>
              <a:t>what </a:t>
            </a:r>
            <a:r>
              <a:rPr lang="en-US" dirty="0" smtClean="0">
                <a:latin typeface="Bariol Bold"/>
                <a:cs typeface="Bariol Bold"/>
              </a:rPr>
              <a:t>makes a task bad?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1500" y="141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&gt; 1k </a:t>
            </a:r>
            <a:r>
              <a:rPr lang="en-US" sz="4200" dirty="0" smtClean="0">
                <a:latin typeface="Bariol Bold"/>
                <a:cs typeface="Bariol Bold"/>
              </a:rPr>
              <a:t>engineered features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794182"/>
            <a:ext cx="9144000" cy="3442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Generalizable </a:t>
            </a:r>
            <a:r>
              <a:rPr lang="en-US" sz="4200" dirty="0" smtClean="0">
                <a:solidFill>
                  <a:srgbClr val="000000"/>
                </a:solidFill>
                <a:latin typeface="Bariol Bold"/>
                <a:cs typeface="Bariol Bold"/>
              </a:rPr>
              <a:t>(duration spent on task,  time of day, past worker performance)</a:t>
            </a:r>
          </a:p>
          <a:p>
            <a:r>
              <a:rPr lang="en-US" sz="4200" dirty="0" err="1" smtClean="0">
                <a:solidFill>
                  <a:srgbClr val="000000"/>
                </a:solidFill>
                <a:latin typeface="Bariol Bold"/>
                <a:cs typeface="Bariol Bold"/>
              </a:rPr>
              <a:t>vs</a:t>
            </a:r>
            <a:endParaRPr lang="en-US" sz="4200" dirty="0" smtClean="0">
              <a:solidFill>
                <a:srgbClr val="000000"/>
              </a:solidFill>
              <a:latin typeface="Bariol Bold"/>
              <a:cs typeface="Bariol Bold"/>
            </a:endParaRPr>
          </a:p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Domain-specific </a:t>
            </a:r>
            <a:r>
              <a:rPr lang="en-US" sz="4200" dirty="0" smtClean="0">
                <a:solidFill>
                  <a:srgbClr val="000000"/>
                </a:solidFill>
                <a:latin typeface="Bariol Bold"/>
                <a:cs typeface="Bariol Bold"/>
              </a:rPr>
              <a:t>(# of items in menu, # of spelling errors, automated sanity checks)</a:t>
            </a:r>
          </a:p>
        </p:txBody>
      </p:sp>
    </p:spTree>
    <p:extLst>
      <p:ext uri="{BB962C8B-B14F-4D97-AF65-F5344CB8AC3E}">
        <p14:creationId xmlns:p14="http://schemas.microsoft.com/office/powerpoint/2010/main" val="61113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8616" y="2998113"/>
            <a:ext cx="92026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Bariol Bold"/>
                <a:cs typeface="Bariol Bold"/>
              </a:rPr>
              <a:t>3</a:t>
            </a:r>
            <a:r>
              <a:rPr lang="en-US" sz="5000" dirty="0" smtClean="0">
                <a:latin typeface="Bariol Bold"/>
                <a:cs typeface="Bariol Bold"/>
              </a:rPr>
              <a:t>.  Worker </a:t>
            </a:r>
            <a:r>
              <a:rPr lang="en-US" sz="5000" dirty="0" smtClean="0">
                <a:latin typeface="Bariol Bold"/>
                <a:cs typeface="Bariol Bold"/>
              </a:rPr>
              <a:t>modeling</a:t>
            </a:r>
            <a:endParaRPr lang="en-US" sz="50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584047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0530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Why model workers?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68140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0530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Why model workers?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1500" y="19462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Train and incentivize</a:t>
            </a:r>
          </a:p>
          <a:p>
            <a:r>
              <a:rPr lang="en-US" sz="4200" dirty="0" smtClean="0">
                <a:latin typeface="Bariol Bold"/>
                <a:cs typeface="Bariol Bold"/>
              </a:rPr>
              <a:t> low-performing workers</a:t>
            </a:r>
            <a:endParaRPr lang="en-US" sz="42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87656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0530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Why model workers?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71500" y="42381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Promote </a:t>
            </a:r>
            <a:endParaRPr lang="en-US" sz="4200" dirty="0">
              <a:latin typeface="Bariol Bold"/>
              <a:cs typeface="Bariol Bold"/>
            </a:endParaRPr>
          </a:p>
          <a:p>
            <a:r>
              <a:rPr lang="en-US" sz="4200" dirty="0" smtClean="0">
                <a:latin typeface="Bariol Bold"/>
                <a:cs typeface="Bariol Bold"/>
              </a:rPr>
              <a:t>high-performing workers</a:t>
            </a:r>
            <a:endParaRPr lang="en-US" sz="4200" dirty="0">
              <a:latin typeface="Bariol Bold"/>
              <a:cs typeface="Bariol Bold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1500" y="19462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4BACC6"/>
                </a:solidFill>
                <a:latin typeface="Bariol Bold"/>
                <a:cs typeface="Bariol Bold"/>
              </a:rPr>
              <a:t>Train and incentivize</a:t>
            </a:r>
          </a:p>
          <a:p>
            <a:r>
              <a:rPr lang="en-US" sz="4200" dirty="0" smtClean="0">
                <a:latin typeface="Bariol Bold"/>
                <a:cs typeface="Bariol Bold"/>
              </a:rPr>
              <a:t> low-performing workers</a:t>
            </a:r>
            <a:endParaRPr lang="en-US" sz="42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87656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71500" y="19462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A simple </a:t>
            </a:r>
            <a:r>
              <a:rPr lang="en-US" dirty="0" smtClean="0">
                <a:solidFill>
                  <a:srgbClr val="4BACC6"/>
                </a:solidFill>
                <a:latin typeface="Bariol Bold"/>
                <a:cs typeface="Bariol Bold"/>
              </a:rPr>
              <a:t>weighted average</a:t>
            </a:r>
            <a:r>
              <a:rPr lang="en-US" dirty="0" smtClean="0">
                <a:latin typeface="Bariol Bold"/>
                <a:cs typeface="Bariol Bold"/>
              </a:rPr>
              <a:t> of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053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How do we model them?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298732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1500" y="30922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BACC6"/>
                </a:solidFill>
                <a:latin typeface="Bariol Bold"/>
                <a:cs typeface="Bariol Bold"/>
              </a:rPr>
              <a:t>accuracy</a:t>
            </a:r>
            <a:r>
              <a:rPr lang="en-US" dirty="0" smtClean="0">
                <a:latin typeface="Bariol Bold"/>
                <a:cs typeface="Bariol Bold"/>
              </a:rPr>
              <a:t>: 75%ile error score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1500" y="19462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A simple </a:t>
            </a:r>
            <a:r>
              <a:rPr lang="en-US" dirty="0" smtClean="0">
                <a:solidFill>
                  <a:srgbClr val="4BACC6"/>
                </a:solidFill>
                <a:latin typeface="Bariol Bold"/>
                <a:cs typeface="Bariol Bold"/>
              </a:rPr>
              <a:t>weighted average</a:t>
            </a:r>
            <a:r>
              <a:rPr lang="en-US" dirty="0" smtClean="0">
                <a:latin typeface="Bariol Bold"/>
                <a:cs typeface="Bariol Bold"/>
              </a:rPr>
              <a:t> of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053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How do we model them?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389220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Traditional </a:t>
            </a:r>
            <a:r>
              <a:rPr lang="en-US" dirty="0" smtClean="0">
                <a:latin typeface="Bariol Bold"/>
                <a:cs typeface="Bariol Bold"/>
              </a:rPr>
              <a:t>knowledge </a:t>
            </a:r>
            <a:r>
              <a:rPr lang="en-US" dirty="0">
                <a:latin typeface="Bariol Bold"/>
                <a:cs typeface="Bariol Bold"/>
              </a:rPr>
              <a:t>w</a:t>
            </a:r>
            <a:r>
              <a:rPr lang="en-US" dirty="0" smtClean="0">
                <a:latin typeface="Bariol Bold"/>
                <a:cs typeface="Bariol Bold"/>
              </a:rPr>
              <a:t>ork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74" y="1417638"/>
            <a:ext cx="3919207" cy="2600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04" y="2030938"/>
            <a:ext cx="7000809" cy="39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1500" y="30922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BACC6"/>
                </a:solidFill>
                <a:latin typeface="Bariol Bold"/>
                <a:cs typeface="Bariol Bold"/>
              </a:rPr>
              <a:t>accuracy</a:t>
            </a:r>
            <a:r>
              <a:rPr lang="en-US" dirty="0" smtClean="0">
                <a:latin typeface="Bariol Bold"/>
                <a:cs typeface="Bariol Bold"/>
              </a:rPr>
              <a:t>: 75%ile error score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1500" y="42381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BACC6"/>
                </a:solidFill>
                <a:latin typeface="Bariol Bold"/>
                <a:cs typeface="Bariol Bold"/>
              </a:rPr>
              <a:t>speed</a:t>
            </a:r>
            <a:r>
              <a:rPr lang="en-US" dirty="0" smtClean="0">
                <a:latin typeface="Bariol Bold"/>
                <a:cs typeface="Bariol Bold"/>
              </a:rPr>
              <a:t>: average task duration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1500" y="19462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A simple </a:t>
            </a:r>
            <a:r>
              <a:rPr lang="en-US" dirty="0" smtClean="0">
                <a:solidFill>
                  <a:srgbClr val="4BACC6"/>
                </a:solidFill>
                <a:latin typeface="Bariol Bold"/>
                <a:cs typeface="Bariol Bold"/>
              </a:rPr>
              <a:t>weighted average</a:t>
            </a:r>
            <a:r>
              <a:rPr lang="en-US" dirty="0" smtClean="0">
                <a:latin typeface="Bariol Bold"/>
                <a:cs typeface="Bariol Bold"/>
              </a:rPr>
              <a:t> of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053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How do we model them?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389220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Outline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02133" cy="4525963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Microtasks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Macrotasks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  <a:p>
            <a:r>
              <a:rPr lang="en-US" dirty="0" smtClean="0">
                <a:solidFill>
                  <a:srgbClr val="7F7F7F"/>
                </a:solidFill>
                <a:latin typeface="Bariol Regular"/>
                <a:cs typeface="Bariol Regular"/>
              </a:rPr>
              <a:t>Argonaut: </a:t>
            </a:r>
            <a:r>
              <a:rPr lang="en-US" dirty="0">
                <a:solidFill>
                  <a:srgbClr val="7F7F7F"/>
                </a:solidFill>
                <a:latin typeface="Bariol Regular"/>
                <a:cs typeface="Bariol Regular"/>
              </a:rPr>
              <a:t>high-quality </a:t>
            </a:r>
            <a:r>
              <a:rPr lang="en-US" dirty="0" err="1">
                <a:solidFill>
                  <a:srgbClr val="7F7F7F"/>
                </a:solidFill>
                <a:latin typeface="Bariol Regular"/>
                <a:cs typeface="Bariol Regular"/>
              </a:rPr>
              <a:t>macrotasks</a:t>
            </a:r>
            <a:r>
              <a:rPr lang="en-US" dirty="0">
                <a:solidFill>
                  <a:srgbClr val="7F7F7F"/>
                </a:solidFill>
                <a:latin typeface="Bariol Regular"/>
                <a:cs typeface="Bariol Regular"/>
              </a:rPr>
              <a:t> with:</a:t>
            </a:r>
            <a:endParaRPr lang="en-US" dirty="0" smtClean="0">
              <a:solidFill>
                <a:srgbClr val="7F7F7F"/>
              </a:solidFill>
              <a:latin typeface="Bariol Regular"/>
              <a:cs typeface="Bariol Regular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  <a:latin typeface="Bariol Regular"/>
                <a:cs typeface="Bariol Regular"/>
              </a:rPr>
              <a:t>Hierarchical worker organization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  <a:latin typeface="Bariol Regular"/>
                <a:cs typeface="Bariol Regular"/>
              </a:rPr>
              <a:t>Predictive quality control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  <a:latin typeface="Bariol Regular"/>
                <a:cs typeface="Bariol Regular"/>
              </a:rPr>
              <a:t>Worker modeling to identify good workers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Evaluation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Real-world lessons from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GoDaddy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468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494"/>
            <a:ext cx="9144000" cy="68565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Bariol Bold"/>
                <a:cs typeface="Bariol Bold"/>
              </a:rPr>
              <a:t>running for 3 years</a:t>
            </a:r>
          </a:p>
        </p:txBody>
      </p:sp>
    </p:spTree>
    <p:extLst>
      <p:ext uri="{BB962C8B-B14F-4D97-AF65-F5344CB8AC3E}">
        <p14:creationId xmlns:p14="http://schemas.microsoft.com/office/powerpoint/2010/main" val="188998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494"/>
            <a:ext cx="9144000" cy="68565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Bariol Bold"/>
                <a:cs typeface="Bariol Bold"/>
              </a:rPr>
              <a:t>o</a:t>
            </a:r>
            <a:r>
              <a:rPr lang="en-US" sz="4000" dirty="0" smtClean="0">
                <a:latin typeface="Bariol Bold"/>
                <a:cs typeface="Bariol Bold"/>
              </a:rPr>
              <a:t>ver a million</a:t>
            </a:r>
            <a:r>
              <a:rPr lang="en-US" sz="4000" dirty="0" smtClean="0">
                <a:latin typeface="Bariol Bold"/>
                <a:cs typeface="Bariol Bold"/>
              </a:rPr>
              <a:t> </a:t>
            </a:r>
            <a:r>
              <a:rPr lang="en-US" sz="4000" dirty="0" smtClean="0">
                <a:latin typeface="Bariol Bold"/>
                <a:cs typeface="Bariol Bold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5451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494"/>
            <a:ext cx="9144000" cy="68565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Bariol Bold"/>
                <a:cs typeface="Bariol Bold"/>
              </a:rPr>
              <a:t>over half a million hours of</a:t>
            </a:r>
          </a:p>
          <a:p>
            <a:pPr marL="0" indent="0" algn="ctr">
              <a:buNone/>
            </a:pPr>
            <a:r>
              <a:rPr lang="en-US" sz="4000" dirty="0" smtClean="0">
                <a:latin typeface="Bariol Bold"/>
                <a:cs typeface="Bariol Bold"/>
              </a:rPr>
              <a:t>human contribution</a:t>
            </a:r>
          </a:p>
        </p:txBody>
      </p:sp>
    </p:spTree>
    <p:extLst>
      <p:ext uri="{BB962C8B-B14F-4D97-AF65-F5344CB8AC3E}">
        <p14:creationId xmlns:p14="http://schemas.microsoft.com/office/powerpoint/2010/main" val="130456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iol Bold"/>
                <a:cs typeface="Bariol Bold"/>
              </a:rPr>
              <a:t>Key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riol Regular"/>
                <a:cs typeface="Bariol Regular"/>
              </a:rPr>
              <a:t>Does review improve task quality?</a:t>
            </a:r>
          </a:p>
          <a:p>
            <a:r>
              <a:rPr lang="en-US" dirty="0">
                <a:latin typeface="Bariol Regular"/>
                <a:cs typeface="Bariol Regular"/>
              </a:rPr>
              <a:t>Does review save time over redundancy</a:t>
            </a:r>
            <a:r>
              <a:rPr lang="en-US" dirty="0" smtClean="0">
                <a:latin typeface="Bariol Regular"/>
                <a:cs typeface="Bariol Regular"/>
              </a:rPr>
              <a:t>?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How </a:t>
            </a:r>
            <a:r>
              <a:rPr lang="en-US" dirty="0">
                <a:latin typeface="Bariol Regular"/>
                <a:cs typeface="Bariol Regular"/>
              </a:rPr>
              <a:t>well does the </a:t>
            </a:r>
            <a:r>
              <a:rPr lang="en-US" dirty="0" err="1">
                <a:latin typeface="Bariol Regular"/>
                <a:cs typeface="Bariol Regular"/>
              </a:rPr>
              <a:t>TaskGrader</a:t>
            </a:r>
            <a:r>
              <a:rPr lang="en-US" dirty="0">
                <a:latin typeface="Bariol Regular"/>
                <a:cs typeface="Bariol Regular"/>
              </a:rPr>
              <a:t> predict error?</a:t>
            </a:r>
          </a:p>
          <a:p>
            <a:r>
              <a:rPr lang="en-US" dirty="0">
                <a:latin typeface="Bariol Regular"/>
                <a:cs typeface="Bariol Regular"/>
              </a:rPr>
              <a:t>How generalizable is the </a:t>
            </a:r>
            <a:r>
              <a:rPr lang="en-US" dirty="0" err="1" smtClean="0">
                <a:latin typeface="Bariol Regular"/>
                <a:cs typeface="Bariol Regular"/>
              </a:rPr>
              <a:t>TaskGrader</a:t>
            </a:r>
            <a:r>
              <a:rPr lang="en-US" dirty="0" smtClean="0">
                <a:latin typeface="Bariol Regular"/>
                <a:cs typeface="Bariol Regular"/>
              </a:rPr>
              <a:t>?</a:t>
            </a:r>
            <a:endParaRPr lang="en-US" dirty="0">
              <a:latin typeface="Bariol Regular"/>
              <a:cs typeface="Bariol Regular"/>
            </a:endParaRPr>
          </a:p>
          <a:p>
            <a:pPr marL="0" indent="0">
              <a:buNone/>
            </a:pPr>
            <a:endParaRPr lang="en-US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244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Does review improve task quality?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49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Bariol Regular"/>
                <a:cs typeface="Bariol Regular"/>
              </a:rPr>
              <a:t>Two authors participated in a blind test where they looked at 2 versions of a task and selected the improved version:</a:t>
            </a:r>
          </a:p>
          <a:p>
            <a:pPr marL="0" indent="0" algn="ctr">
              <a:buNone/>
            </a:pPr>
            <a:r>
              <a:rPr lang="en-US" sz="2800" b="1" dirty="0">
                <a:latin typeface="Bariol Regular"/>
                <a:cs typeface="Bariol Regular"/>
              </a:rPr>
              <a:t>r</a:t>
            </a:r>
            <a:r>
              <a:rPr lang="en-US" sz="2800" b="1" dirty="0" smtClean="0">
                <a:latin typeface="Bariol Regular"/>
                <a:cs typeface="Bariol Regular"/>
              </a:rPr>
              <a:t>eview </a:t>
            </a:r>
            <a:r>
              <a:rPr lang="en-US" sz="2800" b="1" dirty="0">
                <a:latin typeface="Bariol Regular"/>
                <a:cs typeface="Bariol Regular"/>
              </a:rPr>
              <a:t>improved quality in most tasks</a:t>
            </a:r>
            <a:endParaRPr lang="en-US" sz="2800" dirty="0" smtClean="0">
              <a:latin typeface="Bariol Regular"/>
              <a:cs typeface="Bariol Regular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674998" y="3280153"/>
            <a:ext cx="5804734" cy="3316587"/>
            <a:chOff x="1981104" y="3355663"/>
            <a:chExt cx="5804734" cy="3316587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2403714" y="6266877"/>
              <a:ext cx="538212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660068" y="3355663"/>
              <a:ext cx="9626" cy="321495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291362" y="3937165"/>
              <a:ext cx="699238" cy="2321276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riol Regular"/>
                  <a:cs typeface="Bariol Regular"/>
                </a:rPr>
                <a:t>7</a:t>
              </a:r>
              <a:r>
                <a:rPr lang="en-US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0%</a:t>
              </a:r>
              <a:endParaRPr lang="en-US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2660068" y="5607826"/>
              <a:ext cx="8251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669695" y="4948775"/>
              <a:ext cx="8251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669695" y="4289724"/>
              <a:ext cx="8251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669695" y="3630673"/>
              <a:ext cx="8251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4873703" y="5677079"/>
              <a:ext cx="699238" cy="58005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20%</a:t>
              </a:r>
              <a:endParaRPr lang="en-US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93375" y="5966663"/>
              <a:ext cx="699238" cy="29386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10%</a:t>
              </a:r>
              <a:endParaRPr lang="en-US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81104" y="5391608"/>
              <a:ext cx="728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ariol Regular"/>
                  <a:cs typeface="Bariol Regular"/>
                </a:rPr>
                <a:t>20%</a:t>
              </a:r>
              <a:endParaRPr lang="en-US" dirty="0">
                <a:latin typeface="Bariol Regular"/>
                <a:cs typeface="Bariol Regular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81104" y="4740788"/>
              <a:ext cx="728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ariol Regular"/>
                  <a:cs typeface="Bariol Regular"/>
                </a:rPr>
                <a:t>40%</a:t>
              </a:r>
              <a:endParaRPr lang="en-US" dirty="0">
                <a:latin typeface="Bariol Regular"/>
                <a:cs typeface="Bariol Regular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88992" y="4081394"/>
              <a:ext cx="728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ariol Regular"/>
                  <a:cs typeface="Bariol Regular"/>
                </a:rPr>
                <a:t>60%</a:t>
              </a:r>
              <a:endParaRPr lang="en-US" dirty="0">
                <a:latin typeface="Bariol Regular"/>
                <a:cs typeface="Bariol Regular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81104" y="3445616"/>
              <a:ext cx="728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ariol Regular"/>
                  <a:cs typeface="Bariol Regular"/>
                </a:rPr>
                <a:t>80%</a:t>
              </a:r>
              <a:endParaRPr lang="en-US" dirty="0">
                <a:latin typeface="Bariol Regular"/>
                <a:cs typeface="Bariol Regular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66186" y="6272140"/>
              <a:ext cx="135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Bariol Regular"/>
                  <a:cs typeface="Bariol Regular"/>
                </a:rPr>
                <a:t>Improved</a:t>
              </a:r>
              <a:endParaRPr lang="en-US" sz="2000" dirty="0">
                <a:latin typeface="Bariol Regular"/>
                <a:cs typeface="Bariol Regular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99518" y="6261812"/>
              <a:ext cx="1264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Bariol Regular"/>
                  <a:cs typeface="Bariol Regular"/>
                </a:rPr>
                <a:t>No change</a:t>
              </a:r>
              <a:endParaRPr lang="en-US" sz="2000" dirty="0"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48616" y="6257130"/>
              <a:ext cx="11939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Bariol Regular"/>
                  <a:cs typeface="Bariol Regular"/>
                </a:rPr>
                <a:t>Worsened</a:t>
              </a:r>
              <a:endParaRPr lang="en-US" sz="2000" dirty="0">
                <a:latin typeface="Bariol Regular"/>
                <a:cs typeface="Bariol Regular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5842510" y="3514886"/>
            <a:ext cx="1413933" cy="587782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riol Regular"/>
                <a:cs typeface="Bariol Regular"/>
              </a:rPr>
              <a:t>For 71 tasks</a:t>
            </a:r>
            <a:endParaRPr lang="en-US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8635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Does review improve task quality?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451"/>
            <a:ext cx="9144000" cy="4064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69" y="5936854"/>
            <a:ext cx="4199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ariol Regular"/>
                <a:cs typeface="Bariol Regular"/>
              </a:rPr>
              <a:t>Data </a:t>
            </a:r>
            <a:r>
              <a:rPr lang="en-US" sz="2800" dirty="0" smtClean="0">
                <a:latin typeface="Bariol Regular"/>
                <a:cs typeface="Bariol Regular"/>
              </a:rPr>
              <a:t>entry </a:t>
            </a:r>
            <a:r>
              <a:rPr lang="en-US" sz="2800" dirty="0">
                <a:latin typeface="Bariol Regular"/>
                <a:cs typeface="Bariol Regular"/>
              </a:rPr>
              <a:t>s</a:t>
            </a:r>
            <a:r>
              <a:rPr lang="en-US" sz="2800" dirty="0" smtClean="0">
                <a:latin typeface="Bariol Regular"/>
                <a:cs typeface="Bariol Regular"/>
              </a:rPr>
              <a:t>pecialist </a:t>
            </a:r>
            <a:r>
              <a:rPr lang="en-US" sz="2800" dirty="0">
                <a:latin typeface="Bariol Regular"/>
                <a:cs typeface="Bariol Regular"/>
              </a:rPr>
              <a:t>o</a:t>
            </a:r>
            <a:r>
              <a:rPr lang="en-US" sz="2800" dirty="0" smtClean="0">
                <a:latin typeface="Bariol Regular"/>
                <a:cs typeface="Bariol Regular"/>
              </a:rPr>
              <a:t>utput</a:t>
            </a:r>
            <a:endParaRPr lang="en-US" sz="2800" dirty="0">
              <a:latin typeface="Bariol Regular"/>
              <a:cs typeface="Bariol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1287" y="5943448"/>
            <a:ext cx="29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ariol Regular"/>
                <a:cs typeface="Bariol Regular"/>
              </a:rPr>
              <a:t>Reviewer </a:t>
            </a:r>
            <a:r>
              <a:rPr lang="en-US" sz="2800" dirty="0" smtClean="0">
                <a:latin typeface="Bariol Regular"/>
                <a:cs typeface="Bariol Regular"/>
              </a:rPr>
              <a:t>output</a:t>
            </a:r>
            <a:endParaRPr lang="en-US" sz="2800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12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Bariol Bold"/>
                <a:cs typeface="Bariol Bold"/>
              </a:rPr>
              <a:t>Does review save time over redundancy? </a:t>
            </a:r>
            <a:endParaRPr lang="en-US" sz="3600" dirty="0">
              <a:latin typeface="Bariol Bold"/>
              <a:cs typeface="Bariol Bol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704475" y="5171814"/>
            <a:ext cx="636195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70456" y="1586158"/>
            <a:ext cx="0" cy="388939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78650" y="4134118"/>
            <a:ext cx="512711" cy="883505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28859" y="1980579"/>
            <a:ext cx="0" cy="31464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918594" y="1988467"/>
            <a:ext cx="22053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918593" y="5127003"/>
            <a:ext cx="220531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790186" y="4736158"/>
            <a:ext cx="493287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0830" y="4512763"/>
            <a:ext cx="825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70457" y="3853712"/>
            <a:ext cx="825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970457" y="3194661"/>
            <a:ext cx="825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970457" y="2535610"/>
            <a:ext cx="825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960830" y="1876873"/>
            <a:ext cx="825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61033" y="4736158"/>
            <a:ext cx="512711" cy="3514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011242" y="3936909"/>
            <a:ext cx="0" cy="1213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900976" y="3936909"/>
            <a:ext cx="220531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900976" y="5150668"/>
            <a:ext cx="220531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772569" y="4963865"/>
            <a:ext cx="493287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672426" y="4799165"/>
            <a:ext cx="512711" cy="29386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922635" y="4197227"/>
            <a:ext cx="0" cy="953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812369" y="4189340"/>
            <a:ext cx="220531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812369" y="5150669"/>
            <a:ext cx="220531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6683962" y="4987530"/>
            <a:ext cx="493287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81866" y="4296545"/>
            <a:ext cx="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riol Regular"/>
                <a:cs typeface="Bariol Regular"/>
              </a:rPr>
              <a:t>2000</a:t>
            </a:r>
            <a:endParaRPr lang="en-US" dirty="0">
              <a:latin typeface="Bariol Regular"/>
              <a:cs typeface="Bariol Regular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81866" y="3645725"/>
            <a:ext cx="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iol Regular"/>
                <a:cs typeface="Bariol Regular"/>
              </a:rPr>
              <a:t>4</a:t>
            </a:r>
            <a:r>
              <a:rPr lang="en-US" dirty="0" smtClean="0">
                <a:latin typeface="Bariol Regular"/>
                <a:cs typeface="Bariol Regular"/>
              </a:rPr>
              <a:t>000</a:t>
            </a:r>
            <a:endParaRPr lang="en-US" dirty="0">
              <a:latin typeface="Bariol Regular"/>
              <a:cs typeface="Bariol Regular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89754" y="2986331"/>
            <a:ext cx="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iol Regular"/>
                <a:cs typeface="Bariol Regular"/>
              </a:rPr>
              <a:t>6</a:t>
            </a:r>
            <a:r>
              <a:rPr lang="en-US" dirty="0" smtClean="0">
                <a:latin typeface="Bariol Regular"/>
                <a:cs typeface="Bariol Regular"/>
              </a:rPr>
              <a:t>000</a:t>
            </a:r>
            <a:endParaRPr lang="en-US" dirty="0">
              <a:latin typeface="Bariol Regular"/>
              <a:cs typeface="Bariol Regular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81866" y="2350553"/>
            <a:ext cx="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iol Regular"/>
                <a:cs typeface="Bariol Regular"/>
              </a:rPr>
              <a:t>8</a:t>
            </a:r>
            <a:r>
              <a:rPr lang="en-US" dirty="0" smtClean="0">
                <a:latin typeface="Bariol Regular"/>
                <a:cs typeface="Bariol Regular"/>
              </a:rPr>
              <a:t>000</a:t>
            </a:r>
            <a:endParaRPr lang="en-US" dirty="0">
              <a:latin typeface="Bariol Regular"/>
              <a:cs typeface="Bariol Regular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08670" y="1668543"/>
            <a:ext cx="83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riol Regular"/>
                <a:cs typeface="Bariol Regular"/>
              </a:rPr>
              <a:t>10000</a:t>
            </a:r>
            <a:endParaRPr lang="en-US" dirty="0">
              <a:latin typeface="Bariol Regular"/>
              <a:cs typeface="Bariol Regula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51278" y="5195515"/>
            <a:ext cx="135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riol Regular"/>
                <a:cs typeface="Bariol Regular"/>
              </a:rPr>
              <a:t>Processing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90843" y="5195515"/>
            <a:ext cx="1040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Bariol Regular"/>
                <a:cs typeface="Bariol Regular"/>
              </a:rPr>
              <a:t>Review 1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360046" y="5195515"/>
            <a:ext cx="1125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Bariol Regular"/>
                <a:cs typeface="Bariol Regular"/>
              </a:rPr>
              <a:t>Review 2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-11599" y="3077399"/>
            <a:ext cx="187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riol Regular"/>
                <a:cs typeface="Bariol Regular"/>
              </a:rPr>
              <a:t>Time (seconds)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0" y="596713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iol Regular"/>
                <a:cs typeface="Bariol Regular"/>
              </a:rPr>
              <a:t>r</a:t>
            </a:r>
            <a:r>
              <a:rPr lang="en-US" sz="2800" b="1" dirty="0" smtClean="0">
                <a:latin typeface="Bariol Regular"/>
                <a:cs typeface="Bariol Regular"/>
              </a:rPr>
              <a:t>eview takes much less time than processing</a:t>
            </a:r>
            <a:endParaRPr lang="en-US" sz="2800" b="1" dirty="0">
              <a:latin typeface="Bariol Regular"/>
              <a:cs typeface="Bariol Regula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92197" y="1764943"/>
            <a:ext cx="427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Bariol Regular"/>
                <a:cs typeface="Bariol Regular"/>
              </a:rPr>
              <a:t>Red line represents the </a:t>
            </a:r>
            <a:r>
              <a:rPr lang="en-US" dirty="0" smtClean="0">
                <a:latin typeface="Bariol Regular"/>
                <a:cs typeface="Bariol Regular"/>
              </a:rPr>
              <a:t>median.</a:t>
            </a:r>
          </a:p>
          <a:p>
            <a:pPr algn="r"/>
            <a:r>
              <a:rPr lang="en-US" dirty="0" smtClean="0">
                <a:latin typeface="Bariol Regular"/>
                <a:cs typeface="Bariol Regular"/>
              </a:rPr>
              <a:t>Box </a:t>
            </a:r>
            <a:r>
              <a:rPr lang="en-US" dirty="0">
                <a:latin typeface="Bariol Regular"/>
                <a:cs typeface="Bariol Regular"/>
              </a:rPr>
              <a:t>represents the 25 to 75th </a:t>
            </a:r>
            <a:r>
              <a:rPr lang="en-US" dirty="0" smtClean="0">
                <a:latin typeface="Bariol Regular"/>
                <a:cs typeface="Bariol Regular"/>
              </a:rPr>
              <a:t>percentiles.</a:t>
            </a:r>
          </a:p>
          <a:p>
            <a:pPr algn="r"/>
            <a:r>
              <a:rPr lang="en-US" dirty="0" smtClean="0">
                <a:latin typeface="Bariol Regular"/>
                <a:cs typeface="Bariol Regular"/>
              </a:rPr>
              <a:t>Whiskers </a:t>
            </a:r>
            <a:r>
              <a:rPr lang="en-US" dirty="0">
                <a:latin typeface="Bariol Regular"/>
                <a:cs typeface="Bariol Regular"/>
              </a:rPr>
              <a:t>represent 5 and 95th percentiles. </a:t>
            </a:r>
          </a:p>
        </p:txBody>
      </p:sp>
    </p:spTree>
    <p:extLst>
      <p:ext uri="{BB962C8B-B14F-4D97-AF65-F5344CB8AC3E}">
        <p14:creationId xmlns:p14="http://schemas.microsoft.com/office/powerpoint/2010/main" val="390158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iol Bold"/>
                <a:cs typeface="Bariol Bold"/>
              </a:rPr>
              <a:t>Key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riol Regular"/>
                <a:cs typeface="Bariol Regular"/>
              </a:rPr>
              <a:t>Does review improve task quality?</a:t>
            </a:r>
          </a:p>
          <a:p>
            <a:r>
              <a:rPr lang="en-US" dirty="0">
                <a:latin typeface="Bariol Regular"/>
                <a:cs typeface="Bariol Regular"/>
              </a:rPr>
              <a:t>Does review save time over redundancy</a:t>
            </a:r>
            <a:r>
              <a:rPr lang="en-US" dirty="0" smtClean="0">
                <a:latin typeface="Bariol Regular"/>
                <a:cs typeface="Bariol Regular"/>
              </a:rPr>
              <a:t>?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How </a:t>
            </a:r>
            <a:r>
              <a:rPr lang="en-US" dirty="0">
                <a:latin typeface="Bariol Regular"/>
                <a:cs typeface="Bariol Regular"/>
              </a:rPr>
              <a:t>well does the </a:t>
            </a:r>
            <a:r>
              <a:rPr lang="en-US" dirty="0" err="1">
                <a:latin typeface="Bariol Regular"/>
                <a:cs typeface="Bariol Regular"/>
              </a:rPr>
              <a:t>TaskGrader</a:t>
            </a:r>
            <a:r>
              <a:rPr lang="en-US" dirty="0">
                <a:latin typeface="Bariol Regular"/>
                <a:cs typeface="Bariol Regular"/>
              </a:rPr>
              <a:t> predict error?</a:t>
            </a:r>
          </a:p>
          <a:p>
            <a:r>
              <a:rPr lang="en-US" dirty="0">
                <a:latin typeface="Bariol Regular"/>
                <a:cs typeface="Bariol Regular"/>
              </a:rPr>
              <a:t>How generalizable is the </a:t>
            </a:r>
            <a:r>
              <a:rPr lang="en-US" dirty="0" err="1" smtClean="0">
                <a:latin typeface="Bariol Regular"/>
                <a:cs typeface="Bariol Regular"/>
              </a:rPr>
              <a:t>TaskGrader</a:t>
            </a:r>
            <a:r>
              <a:rPr lang="en-US" dirty="0" smtClean="0">
                <a:latin typeface="Bariol Regular"/>
                <a:cs typeface="Bariol Regular"/>
              </a:rPr>
              <a:t>?</a:t>
            </a:r>
            <a:endParaRPr lang="en-US" dirty="0">
              <a:latin typeface="Bariol Regular"/>
              <a:cs typeface="Bariol Regular"/>
            </a:endParaRPr>
          </a:p>
          <a:p>
            <a:pPr marL="0" indent="0">
              <a:buNone/>
            </a:pPr>
            <a:endParaRPr lang="en-US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0812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Traditional </a:t>
            </a:r>
            <a:r>
              <a:rPr lang="en-US" dirty="0" smtClean="0">
                <a:latin typeface="Bariol Bold"/>
                <a:cs typeface="Bariol Bold"/>
              </a:rPr>
              <a:t>knowledge </a:t>
            </a:r>
            <a:r>
              <a:rPr lang="en-US" dirty="0">
                <a:latin typeface="Bariol Bold"/>
                <a:cs typeface="Bariol Bold"/>
              </a:rPr>
              <a:t>w</a:t>
            </a:r>
            <a:r>
              <a:rPr lang="en-US" dirty="0" smtClean="0">
                <a:latin typeface="Bariol Bold"/>
                <a:cs typeface="Bariol Bold"/>
              </a:rPr>
              <a:t>ork </a:t>
            </a:r>
            <a:r>
              <a:rPr lang="en-US" dirty="0" smtClean="0">
                <a:latin typeface="Bariol Bold"/>
                <a:cs typeface="Bariol Bold"/>
              </a:rPr>
              <a:t>is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3102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c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omplex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, rich, collaborative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3814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e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xpensive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Bariol Bold"/>
                <a:cs typeface="Bariol Bold"/>
              </a:rPr>
              <a:t>, hard to scale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Bariol Bold"/>
              <a:cs typeface="Bariol Bol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3458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But </a:t>
            </a:r>
            <a:r>
              <a:rPr lang="en-US" dirty="0" smtClean="0">
                <a:latin typeface="Bariol Bold"/>
                <a:cs typeface="Bariol Bold"/>
              </a:rPr>
              <a:t>also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54526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953735"/>
                </a:solidFill>
                <a:latin typeface="Bariol Bold"/>
                <a:cs typeface="Bariol Bold"/>
              </a:rPr>
              <a:t>c</a:t>
            </a:r>
            <a:r>
              <a:rPr lang="en-US" sz="4000" b="1" dirty="0" smtClean="0">
                <a:solidFill>
                  <a:srgbClr val="953735"/>
                </a:solidFill>
                <a:latin typeface="Bariol Bold"/>
                <a:cs typeface="Bariol Bold"/>
              </a:rPr>
              <a:t>annot </a:t>
            </a:r>
            <a:r>
              <a:rPr lang="en-US" sz="4000" b="1" dirty="0" smtClean="0">
                <a:solidFill>
                  <a:srgbClr val="953735"/>
                </a:solidFill>
                <a:latin typeface="Bariol Bold"/>
                <a:cs typeface="Bariol Bold"/>
              </a:rPr>
              <a:t>automate quality control</a:t>
            </a:r>
            <a:endParaRPr lang="en-US" sz="4000" b="1" dirty="0">
              <a:solidFill>
                <a:srgbClr val="953735"/>
              </a:solidFill>
              <a:latin typeface="Bariol Bold"/>
              <a:cs typeface="Bariol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44170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riol Bold"/>
                <a:cs typeface="Bariol Bold"/>
              </a:rPr>
              <a:t>A</a:t>
            </a:r>
            <a:r>
              <a:rPr lang="en-US" dirty="0" smtClean="0">
                <a:latin typeface="Bariol Bold"/>
                <a:cs typeface="Bariol Bold"/>
              </a:rPr>
              <a:t>nd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92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606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Bariol Bold"/>
                <a:cs typeface="Bariol Bold"/>
              </a:rPr>
              <a:t>How well does the </a:t>
            </a:r>
            <a:r>
              <a:rPr lang="en-US" sz="3200" dirty="0" err="1" smtClean="0">
                <a:latin typeface="Bariol Bold"/>
                <a:cs typeface="Bariol Bold"/>
              </a:rPr>
              <a:t>TaskGrader</a:t>
            </a:r>
            <a:r>
              <a:rPr lang="en-US" sz="3200" dirty="0" smtClean="0">
                <a:latin typeface="Bariol Bold"/>
                <a:cs typeface="Bariol Bold"/>
              </a:rPr>
              <a:t> predict error?</a:t>
            </a:r>
            <a:endParaRPr lang="en-US" sz="3200" dirty="0">
              <a:latin typeface="Bariol Bold"/>
              <a:cs typeface="Bariol Bold"/>
            </a:endParaRPr>
          </a:p>
        </p:txBody>
      </p:sp>
      <p:pic>
        <p:nvPicPr>
          <p:cNvPr id="4" name="Picture 3" descr="taskgrader_perform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48" y="1180352"/>
            <a:ext cx="6574899" cy="4931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93362" y="3411419"/>
            <a:ext cx="241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% errors caught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342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606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Bariol Bold"/>
                <a:cs typeface="Bariol Bold"/>
              </a:rPr>
              <a:t>How well does the </a:t>
            </a:r>
            <a:r>
              <a:rPr lang="en-US" sz="3200" dirty="0" err="1" smtClean="0">
                <a:latin typeface="Bariol Bold"/>
                <a:cs typeface="Bariol Bold"/>
              </a:rPr>
              <a:t>TaskGrader</a:t>
            </a:r>
            <a:r>
              <a:rPr lang="en-US" sz="3200" dirty="0" smtClean="0">
                <a:latin typeface="Bariol Bold"/>
                <a:cs typeface="Bariol Bold"/>
              </a:rPr>
              <a:t> predict error?</a:t>
            </a:r>
            <a:endParaRPr lang="en-US" sz="3200" dirty="0">
              <a:latin typeface="Bariol Bold"/>
              <a:cs typeface="Bariol Bold"/>
            </a:endParaRPr>
          </a:p>
        </p:txBody>
      </p:sp>
      <p:pic>
        <p:nvPicPr>
          <p:cNvPr id="4" name="Picture 3" descr="taskgrader_perform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48" y="1180352"/>
            <a:ext cx="6574899" cy="4931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93362" y="3411419"/>
            <a:ext cx="241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% errors caught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58650" y="3597554"/>
            <a:ext cx="2442120" cy="81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 smtClean="0">
                <a:solidFill>
                  <a:srgbClr val="FF0000"/>
                </a:solidFill>
              </a:rPr>
              <a:t>atches 50% more errors than random.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249677" y="3241255"/>
            <a:ext cx="0" cy="781578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4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skgrader_performance_generaliz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48" y="1180352"/>
            <a:ext cx="6574899" cy="493117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81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Bariol Bold"/>
                <a:cs typeface="Bariol Bold"/>
              </a:rPr>
              <a:t>How generalizable is the </a:t>
            </a:r>
            <a:r>
              <a:rPr lang="en-US" sz="3200" dirty="0" err="1">
                <a:latin typeface="Bariol Bold"/>
                <a:cs typeface="Bariol Bold"/>
              </a:rPr>
              <a:t>TaskGrader</a:t>
            </a:r>
            <a:r>
              <a:rPr lang="en-US" sz="3200" dirty="0">
                <a:latin typeface="Bariol Bold"/>
                <a:cs typeface="Bariol Bold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93362" y="3411419"/>
            <a:ext cx="241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% errors caught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49677" y="3456517"/>
            <a:ext cx="0" cy="559966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758650" y="3597554"/>
            <a:ext cx="2442120" cy="81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 smtClean="0">
                <a:solidFill>
                  <a:srgbClr val="FF0000"/>
                </a:solidFill>
              </a:rPr>
              <a:t>atches 35% more errors than random.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Outline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02133" cy="4525963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Microtasks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Macrotasks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Bariol Regular"/>
              <a:cs typeface="Bariol Regular"/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Argonaut: </a:t>
            </a:r>
            <a:r>
              <a:rPr lang="en-US" dirty="0">
                <a:solidFill>
                  <a:srgbClr val="7F7F7F"/>
                </a:solidFill>
                <a:latin typeface="Bariol Regular"/>
                <a:cs typeface="Bariol Regular"/>
              </a:rPr>
              <a:t>high-quality </a:t>
            </a:r>
            <a:r>
              <a:rPr lang="en-US" dirty="0" err="1">
                <a:solidFill>
                  <a:srgbClr val="7F7F7F"/>
                </a:solidFill>
                <a:latin typeface="Bariol Regular"/>
                <a:cs typeface="Bariol Regular"/>
              </a:rPr>
              <a:t>macrotasks</a:t>
            </a:r>
            <a:r>
              <a:rPr lang="en-US" dirty="0">
                <a:solidFill>
                  <a:srgbClr val="7F7F7F"/>
                </a:solidFill>
                <a:latin typeface="Bariol Regular"/>
                <a:cs typeface="Bariol Regular"/>
              </a:rPr>
              <a:t> with</a:t>
            </a:r>
            <a:r>
              <a:rPr lang="en-US" dirty="0" smtClean="0">
                <a:solidFill>
                  <a:srgbClr val="7F7F7F"/>
                </a:solidFill>
                <a:latin typeface="Bariol Regular"/>
                <a:cs typeface="Bariol Regular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Hierarchical worker organization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Predictive quality control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Worker modeling to identify good workers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riol Regular"/>
                <a:cs typeface="Bariol Regular"/>
              </a:rPr>
              <a:t>Evaluation</a:t>
            </a:r>
          </a:p>
          <a:p>
            <a:r>
              <a:rPr lang="en-US" dirty="0" smtClean="0">
                <a:latin typeface="Bariol Regular"/>
                <a:cs typeface="Bariol Regular"/>
              </a:rPr>
              <a:t>Real-world lessons from </a:t>
            </a:r>
            <a:r>
              <a:rPr lang="en-US" dirty="0" err="1" smtClean="0">
                <a:latin typeface="Bariol Regular"/>
                <a:cs typeface="Bariol Regular"/>
              </a:rPr>
              <a:t>GoDaddy</a:t>
            </a:r>
            <a:endParaRPr lang="en-US" dirty="0" smtClean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407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>
                <a:latin typeface="Bariol Bold"/>
                <a:cs typeface="Bariol Bold"/>
              </a:rPr>
              <a:t>t</a:t>
            </a:r>
            <a:r>
              <a:rPr lang="en-US" dirty="0" smtClean="0">
                <a:latin typeface="Bariol Bold"/>
                <a:cs typeface="Bariol Bold"/>
              </a:rPr>
              <a:t>hroughput is neither constant nor consistent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61884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77" y="754600"/>
            <a:ext cx="7162798" cy="4553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4727" y="5160736"/>
            <a:ext cx="359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riol Regular"/>
                <a:cs typeface="Bariol Regular"/>
              </a:rPr>
              <a:t>time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542477" y="2697180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riol Regular"/>
                <a:cs typeface="Bariol Regular"/>
              </a:rPr>
              <a:t>t</a:t>
            </a:r>
            <a:r>
              <a:rPr lang="en-US" sz="2000" dirty="0" smtClean="0">
                <a:latin typeface="Bariol Regular"/>
                <a:cs typeface="Bariol Regular"/>
              </a:rPr>
              <a:t>asks completed per hour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717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riol Regular"/>
                <a:cs typeface="Bariol Regular"/>
              </a:rPr>
              <a:t>c</a:t>
            </a:r>
            <a:r>
              <a:rPr lang="en-US" sz="2400" dirty="0" smtClean="0">
                <a:latin typeface="Bariol Regular"/>
                <a:cs typeface="Bariol Regular"/>
              </a:rPr>
              <a:t>onstant throughput doesn’t come for free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610" y="4700583"/>
            <a:ext cx="1091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iol Regular"/>
                <a:cs typeface="Bariol Regular"/>
              </a:rPr>
              <a:t>tueday</a:t>
            </a:r>
            <a:endParaRPr lang="en-US" sz="2000" dirty="0">
              <a:latin typeface="Bariol Regular"/>
              <a:cs typeface="Bariol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5688" y="4700583"/>
            <a:ext cx="149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iol Regular"/>
                <a:cs typeface="Bariol Regular"/>
              </a:rPr>
              <a:t>wednesday</a:t>
            </a:r>
            <a:endParaRPr lang="en-US" sz="2000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184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dirty="0" smtClean="0"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latin typeface="Bariol Bold"/>
              <a:cs typeface="Bariol Bold"/>
            </a:endParaRPr>
          </a:p>
          <a:p>
            <a:pPr marL="0" indent="0" algn="ctr">
              <a:buNone/>
            </a:pPr>
            <a:r>
              <a:rPr lang="en-US" dirty="0">
                <a:latin typeface="Bariol Bold"/>
                <a:cs typeface="Bariol Bold"/>
              </a:rPr>
              <a:t>t</a:t>
            </a:r>
            <a:r>
              <a:rPr lang="en-US" dirty="0" smtClean="0">
                <a:latin typeface="Bariol Bold"/>
                <a:cs typeface="Bariol Bold"/>
              </a:rPr>
              <a:t>ackling English-language barriers</a:t>
            </a:r>
          </a:p>
        </p:txBody>
      </p:sp>
    </p:spTree>
    <p:extLst>
      <p:ext uri="{BB962C8B-B14F-4D97-AF65-F5344CB8AC3E}">
        <p14:creationId xmlns:p14="http://schemas.microsoft.com/office/powerpoint/2010/main" val="293190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23 at 6.21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32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0080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riol Bold"/>
                <a:cs typeface="Bariol Bold"/>
              </a:rPr>
              <a:t>w</a:t>
            </a:r>
            <a:r>
              <a:rPr lang="en-US" sz="2400" dirty="0" smtClean="0">
                <a:latin typeface="Bariol Bold"/>
                <a:cs typeface="Bariol Bold"/>
              </a:rPr>
              <a:t>ritten English easier than spoken English: instructions via video popups instead of audio</a:t>
            </a:r>
            <a:endParaRPr lang="en-US" sz="24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304950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000000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0000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0000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Bariol Bold"/>
                <a:cs typeface="Bariol Bold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Bariol Bold"/>
                <a:cs typeface="Bariol Bold"/>
              </a:rPr>
              <a:t>ootstrapping a crowd hierarchy takes time</a:t>
            </a:r>
          </a:p>
        </p:txBody>
      </p:sp>
    </p:spTree>
    <p:extLst>
      <p:ext uri="{BB962C8B-B14F-4D97-AF65-F5344CB8AC3E}">
        <p14:creationId xmlns:p14="http://schemas.microsoft.com/office/powerpoint/2010/main" val="391168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1" y="3832164"/>
            <a:ext cx="634478" cy="510258"/>
          </a:xfrm>
          <a:prstGeom prst="rect">
            <a:avLst/>
          </a:prstGeom>
        </p:spPr>
      </p:pic>
      <p:pic>
        <p:nvPicPr>
          <p:cNvPr id="8" name="Picture 7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832164"/>
            <a:ext cx="634478" cy="510258"/>
          </a:xfrm>
          <a:prstGeom prst="rect">
            <a:avLst/>
          </a:prstGeom>
        </p:spPr>
      </p:pic>
      <p:pic>
        <p:nvPicPr>
          <p:cNvPr id="9" name="Picture 8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67" y="3832164"/>
            <a:ext cx="634478" cy="510258"/>
          </a:xfrm>
          <a:prstGeom prst="rect">
            <a:avLst/>
          </a:prstGeom>
        </p:spPr>
      </p:pic>
      <p:pic>
        <p:nvPicPr>
          <p:cNvPr id="10" name="Picture 9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222333"/>
            <a:ext cx="634478" cy="51025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66801" y="6413129"/>
            <a:ext cx="389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Bariol Regular"/>
                <a:cs typeface="Bariol Regular"/>
              </a:rPr>
              <a:t>User by </a:t>
            </a:r>
            <a:r>
              <a:rPr lang="en-US" sz="1600" dirty="0" err="1">
                <a:latin typeface="Bariol Regular"/>
                <a:cs typeface="Bariol Regular"/>
              </a:rPr>
              <a:t>Cees</a:t>
            </a:r>
            <a:r>
              <a:rPr lang="en-US" sz="1600" dirty="0">
                <a:latin typeface="Bariol Regular"/>
                <a:cs typeface="Bariol Regular"/>
              </a:rPr>
              <a:t> de </a:t>
            </a:r>
            <a:r>
              <a:rPr lang="en-US" sz="1600" dirty="0" err="1">
                <a:latin typeface="Bariol Regular"/>
                <a:cs typeface="Bariol Regular"/>
              </a:rPr>
              <a:t>Vries</a:t>
            </a:r>
            <a:r>
              <a:rPr lang="en-US" sz="1600" dirty="0">
                <a:latin typeface="Bariol Regular"/>
                <a:cs typeface="Bariol Regular"/>
              </a:rPr>
              <a:t> from the Noun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8292" y="1305982"/>
            <a:ext cx="142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iol Regular"/>
                <a:cs typeface="Bariol Regular"/>
              </a:rPr>
              <a:t>f</a:t>
            </a:r>
            <a:r>
              <a:rPr lang="en-US" dirty="0" smtClean="0">
                <a:latin typeface="Bariol Regular"/>
                <a:cs typeface="Bariol Regular"/>
              </a:rPr>
              <a:t>ull-time employee</a:t>
            </a:r>
            <a:endParaRPr lang="en-US" dirty="0">
              <a:latin typeface="Bariol Regular"/>
              <a:cs typeface="Bariol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74175" y="1952313"/>
            <a:ext cx="0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0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422548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1" y="3832164"/>
            <a:ext cx="634478" cy="510258"/>
          </a:xfrm>
          <a:prstGeom prst="rect">
            <a:avLst/>
          </a:prstGeom>
        </p:spPr>
      </p:pic>
      <p:pic>
        <p:nvPicPr>
          <p:cNvPr id="8" name="Picture 7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832164"/>
            <a:ext cx="634478" cy="510258"/>
          </a:xfrm>
          <a:prstGeom prst="rect">
            <a:avLst/>
          </a:prstGeom>
        </p:spPr>
      </p:pic>
      <p:pic>
        <p:nvPicPr>
          <p:cNvPr id="9" name="Picture 8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67" y="3832164"/>
            <a:ext cx="634478" cy="510258"/>
          </a:xfrm>
          <a:prstGeom prst="rect">
            <a:avLst/>
          </a:prstGeom>
        </p:spPr>
      </p:pic>
      <p:pic>
        <p:nvPicPr>
          <p:cNvPr id="10" name="Picture 9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222333"/>
            <a:ext cx="634478" cy="510258"/>
          </a:xfrm>
          <a:prstGeom prst="rect">
            <a:avLst/>
          </a:prstGeom>
        </p:spPr>
      </p:pic>
      <p:pic>
        <p:nvPicPr>
          <p:cNvPr id="11" name="Picture 10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21" y="3832164"/>
            <a:ext cx="634478" cy="510258"/>
          </a:xfrm>
          <a:prstGeom prst="rect">
            <a:avLst/>
          </a:prstGeom>
        </p:spPr>
      </p:pic>
      <p:pic>
        <p:nvPicPr>
          <p:cNvPr id="12" name="Picture 11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9" y="3832164"/>
            <a:ext cx="634478" cy="510258"/>
          </a:xfrm>
          <a:prstGeom prst="rect">
            <a:avLst/>
          </a:prstGeom>
        </p:spPr>
      </p:pic>
      <p:pic>
        <p:nvPicPr>
          <p:cNvPr id="13" name="Picture 12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3832164"/>
            <a:ext cx="634478" cy="510258"/>
          </a:xfrm>
          <a:prstGeom prst="rect">
            <a:avLst/>
          </a:prstGeom>
        </p:spPr>
      </p:pic>
      <p:pic>
        <p:nvPicPr>
          <p:cNvPr id="14" name="Picture 13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9" y="2622613"/>
            <a:ext cx="634478" cy="510258"/>
          </a:xfrm>
          <a:prstGeom prst="rect">
            <a:avLst/>
          </a:prstGeom>
        </p:spPr>
      </p:pic>
      <p:pic>
        <p:nvPicPr>
          <p:cNvPr id="15" name="Picture 1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60" y="3231874"/>
            <a:ext cx="634478" cy="510258"/>
          </a:xfrm>
          <a:prstGeom prst="rect">
            <a:avLst/>
          </a:prstGeom>
        </p:spPr>
      </p:pic>
      <p:pic>
        <p:nvPicPr>
          <p:cNvPr id="16" name="Picture 15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38" y="3231874"/>
            <a:ext cx="634478" cy="510258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969139" y="3111333"/>
            <a:ext cx="746282" cy="62125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58292" y="1305982"/>
            <a:ext cx="142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iol Regular"/>
                <a:cs typeface="Bariol Regular"/>
              </a:rPr>
              <a:t>f</a:t>
            </a:r>
            <a:r>
              <a:rPr lang="en-US" dirty="0" smtClean="0">
                <a:latin typeface="Bariol Regular"/>
                <a:cs typeface="Bariol Regular"/>
              </a:rPr>
              <a:t>ull-time employee</a:t>
            </a:r>
            <a:endParaRPr lang="en-US" dirty="0">
              <a:latin typeface="Bariol Regular"/>
              <a:cs typeface="Bariol Regular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774175" y="1952313"/>
            <a:ext cx="0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333625" y="1691963"/>
            <a:ext cx="2016274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66801" y="6413129"/>
            <a:ext cx="389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Bariol Regular"/>
                <a:cs typeface="Bariol Regular"/>
              </a:rPr>
              <a:t>User by </a:t>
            </a:r>
            <a:r>
              <a:rPr lang="en-US" sz="1600" dirty="0" err="1">
                <a:latin typeface="Bariol Regular"/>
                <a:cs typeface="Bariol Regular"/>
              </a:rPr>
              <a:t>Cees</a:t>
            </a:r>
            <a:r>
              <a:rPr lang="en-US" sz="1600" dirty="0">
                <a:latin typeface="Bariol Regular"/>
                <a:cs typeface="Bariol Regular"/>
              </a:rPr>
              <a:t> de </a:t>
            </a:r>
            <a:r>
              <a:rPr lang="en-US" sz="1600" dirty="0" err="1">
                <a:latin typeface="Bariol Regular"/>
                <a:cs typeface="Bariol Regular"/>
              </a:rPr>
              <a:t>Vries</a:t>
            </a:r>
            <a:r>
              <a:rPr lang="en-US" sz="1600" dirty="0">
                <a:latin typeface="Bariol Regular"/>
                <a:cs typeface="Bariol Regular"/>
              </a:rPr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229640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1" y="3832164"/>
            <a:ext cx="634478" cy="510258"/>
          </a:xfrm>
          <a:prstGeom prst="rect">
            <a:avLst/>
          </a:prstGeom>
        </p:spPr>
      </p:pic>
      <p:pic>
        <p:nvPicPr>
          <p:cNvPr id="8" name="Picture 7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832164"/>
            <a:ext cx="634478" cy="510258"/>
          </a:xfrm>
          <a:prstGeom prst="rect">
            <a:avLst/>
          </a:prstGeom>
        </p:spPr>
      </p:pic>
      <p:pic>
        <p:nvPicPr>
          <p:cNvPr id="9" name="Picture 8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67" y="3832164"/>
            <a:ext cx="634478" cy="510258"/>
          </a:xfrm>
          <a:prstGeom prst="rect">
            <a:avLst/>
          </a:prstGeom>
        </p:spPr>
      </p:pic>
      <p:pic>
        <p:nvPicPr>
          <p:cNvPr id="10" name="Picture 9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222333"/>
            <a:ext cx="634478" cy="510258"/>
          </a:xfrm>
          <a:prstGeom prst="rect">
            <a:avLst/>
          </a:prstGeom>
        </p:spPr>
      </p:pic>
      <p:pic>
        <p:nvPicPr>
          <p:cNvPr id="11" name="Picture 10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21" y="3832164"/>
            <a:ext cx="634478" cy="510258"/>
          </a:xfrm>
          <a:prstGeom prst="rect">
            <a:avLst/>
          </a:prstGeom>
        </p:spPr>
      </p:pic>
      <p:pic>
        <p:nvPicPr>
          <p:cNvPr id="12" name="Picture 11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9" y="3832164"/>
            <a:ext cx="634478" cy="510258"/>
          </a:xfrm>
          <a:prstGeom prst="rect">
            <a:avLst/>
          </a:prstGeom>
        </p:spPr>
      </p:pic>
      <p:pic>
        <p:nvPicPr>
          <p:cNvPr id="13" name="Picture 12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3832164"/>
            <a:ext cx="634478" cy="510258"/>
          </a:xfrm>
          <a:prstGeom prst="rect">
            <a:avLst/>
          </a:prstGeom>
        </p:spPr>
      </p:pic>
      <p:pic>
        <p:nvPicPr>
          <p:cNvPr id="14" name="Picture 13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9" y="2622613"/>
            <a:ext cx="634478" cy="510258"/>
          </a:xfrm>
          <a:prstGeom prst="rect">
            <a:avLst/>
          </a:prstGeom>
        </p:spPr>
      </p:pic>
      <p:pic>
        <p:nvPicPr>
          <p:cNvPr id="15" name="Picture 1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60" y="3231874"/>
            <a:ext cx="634478" cy="510258"/>
          </a:xfrm>
          <a:prstGeom prst="rect">
            <a:avLst/>
          </a:prstGeom>
        </p:spPr>
      </p:pic>
      <p:pic>
        <p:nvPicPr>
          <p:cNvPr id="16" name="Picture 15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38" y="3231874"/>
            <a:ext cx="634478" cy="510258"/>
          </a:xfrm>
          <a:prstGeom prst="rect">
            <a:avLst/>
          </a:prstGeom>
        </p:spPr>
      </p:pic>
      <p:pic>
        <p:nvPicPr>
          <p:cNvPr id="17" name="Picture 16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03" y="3832164"/>
            <a:ext cx="634478" cy="510258"/>
          </a:xfrm>
          <a:prstGeom prst="rect">
            <a:avLst/>
          </a:prstGeom>
        </p:spPr>
      </p:pic>
      <p:pic>
        <p:nvPicPr>
          <p:cNvPr id="18" name="Picture 17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1" y="3832164"/>
            <a:ext cx="634478" cy="510258"/>
          </a:xfrm>
          <a:prstGeom prst="rect">
            <a:avLst/>
          </a:prstGeom>
        </p:spPr>
      </p:pic>
      <p:pic>
        <p:nvPicPr>
          <p:cNvPr id="19" name="Picture 18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9" y="3832164"/>
            <a:ext cx="634478" cy="510258"/>
          </a:xfrm>
          <a:prstGeom prst="rect">
            <a:avLst/>
          </a:prstGeom>
        </p:spPr>
      </p:pic>
      <p:pic>
        <p:nvPicPr>
          <p:cNvPr id="21" name="Picture 20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2" y="3231874"/>
            <a:ext cx="634478" cy="510258"/>
          </a:xfrm>
          <a:prstGeom prst="rect">
            <a:avLst/>
          </a:prstGeom>
        </p:spPr>
      </p:pic>
      <p:pic>
        <p:nvPicPr>
          <p:cNvPr id="22" name="Picture 21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20" y="3231874"/>
            <a:ext cx="634478" cy="510258"/>
          </a:xfrm>
          <a:prstGeom prst="rect">
            <a:avLst/>
          </a:prstGeom>
        </p:spPr>
      </p:pic>
      <p:pic>
        <p:nvPicPr>
          <p:cNvPr id="23" name="Picture 22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1" y="2622613"/>
            <a:ext cx="634478" cy="510258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969139" y="3111333"/>
            <a:ext cx="746282" cy="62125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772621" y="3111333"/>
            <a:ext cx="746282" cy="62125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292" y="1305982"/>
            <a:ext cx="142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iol Regular"/>
                <a:cs typeface="Bariol Regular"/>
              </a:rPr>
              <a:t>f</a:t>
            </a:r>
            <a:r>
              <a:rPr lang="en-US" dirty="0" smtClean="0">
                <a:latin typeface="Bariol Regular"/>
                <a:cs typeface="Bariol Regular"/>
              </a:rPr>
              <a:t>ull-time employee</a:t>
            </a:r>
            <a:endParaRPr lang="en-US" dirty="0">
              <a:latin typeface="Bariol Regular"/>
              <a:cs typeface="Bariol Regular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774175" y="1952313"/>
            <a:ext cx="0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33625" y="1691963"/>
            <a:ext cx="2016274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66801" y="6413129"/>
            <a:ext cx="389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Bariol Regular"/>
                <a:cs typeface="Bariol Regular"/>
              </a:rPr>
              <a:t>User by </a:t>
            </a:r>
            <a:r>
              <a:rPr lang="en-US" sz="1600" dirty="0" err="1">
                <a:latin typeface="Bariol Regular"/>
                <a:cs typeface="Bariol Regular"/>
              </a:rPr>
              <a:t>Cees</a:t>
            </a:r>
            <a:r>
              <a:rPr lang="en-US" sz="1600" dirty="0">
                <a:latin typeface="Bariol Regular"/>
                <a:cs typeface="Bariol Regular"/>
              </a:rPr>
              <a:t> de </a:t>
            </a:r>
            <a:r>
              <a:rPr lang="en-US" sz="1600" dirty="0" err="1">
                <a:latin typeface="Bariol Regular"/>
                <a:cs typeface="Bariol Regular"/>
              </a:rPr>
              <a:t>Vries</a:t>
            </a:r>
            <a:r>
              <a:rPr lang="en-US" sz="1600" dirty="0">
                <a:latin typeface="Bariol Regular"/>
                <a:cs typeface="Bariol Regular"/>
              </a:rPr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174111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1" y="3832164"/>
            <a:ext cx="634478" cy="510258"/>
          </a:xfrm>
          <a:prstGeom prst="rect">
            <a:avLst/>
          </a:prstGeom>
        </p:spPr>
      </p:pic>
      <p:pic>
        <p:nvPicPr>
          <p:cNvPr id="8" name="Picture 7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832164"/>
            <a:ext cx="634478" cy="510258"/>
          </a:xfrm>
          <a:prstGeom prst="rect">
            <a:avLst/>
          </a:prstGeom>
        </p:spPr>
      </p:pic>
      <p:pic>
        <p:nvPicPr>
          <p:cNvPr id="9" name="Picture 8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67" y="3832164"/>
            <a:ext cx="634478" cy="510258"/>
          </a:xfrm>
          <a:prstGeom prst="rect">
            <a:avLst/>
          </a:prstGeom>
        </p:spPr>
      </p:pic>
      <p:pic>
        <p:nvPicPr>
          <p:cNvPr id="10" name="Picture 9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9" y="3222333"/>
            <a:ext cx="634478" cy="510258"/>
          </a:xfrm>
          <a:prstGeom prst="rect">
            <a:avLst/>
          </a:prstGeom>
        </p:spPr>
      </p:pic>
      <p:pic>
        <p:nvPicPr>
          <p:cNvPr id="11" name="Picture 10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21" y="3832164"/>
            <a:ext cx="634478" cy="510258"/>
          </a:xfrm>
          <a:prstGeom prst="rect">
            <a:avLst/>
          </a:prstGeom>
        </p:spPr>
      </p:pic>
      <p:pic>
        <p:nvPicPr>
          <p:cNvPr id="12" name="Picture 11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9" y="3832164"/>
            <a:ext cx="634478" cy="510258"/>
          </a:xfrm>
          <a:prstGeom prst="rect">
            <a:avLst/>
          </a:prstGeom>
        </p:spPr>
      </p:pic>
      <p:pic>
        <p:nvPicPr>
          <p:cNvPr id="13" name="Picture 12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3832164"/>
            <a:ext cx="634478" cy="510258"/>
          </a:xfrm>
          <a:prstGeom prst="rect">
            <a:avLst/>
          </a:prstGeom>
        </p:spPr>
      </p:pic>
      <p:pic>
        <p:nvPicPr>
          <p:cNvPr id="14" name="Picture 13" descr="noun_14388_cc_crop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9" y="2622613"/>
            <a:ext cx="634478" cy="510258"/>
          </a:xfrm>
          <a:prstGeom prst="rect">
            <a:avLst/>
          </a:prstGeom>
        </p:spPr>
      </p:pic>
      <p:pic>
        <p:nvPicPr>
          <p:cNvPr id="15" name="Picture 14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60" y="3231874"/>
            <a:ext cx="634478" cy="510258"/>
          </a:xfrm>
          <a:prstGeom prst="rect">
            <a:avLst/>
          </a:prstGeom>
        </p:spPr>
      </p:pic>
      <p:pic>
        <p:nvPicPr>
          <p:cNvPr id="16" name="Picture 15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38" y="3231874"/>
            <a:ext cx="634478" cy="510258"/>
          </a:xfrm>
          <a:prstGeom prst="rect">
            <a:avLst/>
          </a:prstGeom>
        </p:spPr>
      </p:pic>
      <p:pic>
        <p:nvPicPr>
          <p:cNvPr id="17" name="Picture 16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03" y="3832164"/>
            <a:ext cx="634478" cy="510258"/>
          </a:xfrm>
          <a:prstGeom prst="rect">
            <a:avLst/>
          </a:prstGeom>
        </p:spPr>
      </p:pic>
      <p:pic>
        <p:nvPicPr>
          <p:cNvPr id="18" name="Picture 17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1" y="3832164"/>
            <a:ext cx="634478" cy="510258"/>
          </a:xfrm>
          <a:prstGeom prst="rect">
            <a:avLst/>
          </a:prstGeom>
        </p:spPr>
      </p:pic>
      <p:pic>
        <p:nvPicPr>
          <p:cNvPr id="19" name="Picture 18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9" y="3832164"/>
            <a:ext cx="634478" cy="510258"/>
          </a:xfrm>
          <a:prstGeom prst="rect">
            <a:avLst/>
          </a:prstGeom>
        </p:spPr>
      </p:pic>
      <p:pic>
        <p:nvPicPr>
          <p:cNvPr id="21" name="Picture 20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2" y="3231874"/>
            <a:ext cx="634478" cy="510258"/>
          </a:xfrm>
          <a:prstGeom prst="rect">
            <a:avLst/>
          </a:prstGeom>
        </p:spPr>
      </p:pic>
      <p:pic>
        <p:nvPicPr>
          <p:cNvPr id="22" name="Picture 21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20" y="3231874"/>
            <a:ext cx="634478" cy="510258"/>
          </a:xfrm>
          <a:prstGeom prst="rect">
            <a:avLst/>
          </a:prstGeom>
        </p:spPr>
      </p:pic>
      <p:pic>
        <p:nvPicPr>
          <p:cNvPr id="23" name="Picture 22" descr="noun_14388_cc_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1" y="2622613"/>
            <a:ext cx="634478" cy="510258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969139" y="3111333"/>
            <a:ext cx="746282" cy="62125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772621" y="3111333"/>
            <a:ext cx="746282" cy="62125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iol Regular"/>
              <a:cs typeface="Bariol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292" y="1305982"/>
            <a:ext cx="142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iol Regular"/>
                <a:cs typeface="Bariol Regular"/>
              </a:rPr>
              <a:t>f</a:t>
            </a:r>
            <a:r>
              <a:rPr lang="en-US" dirty="0" smtClean="0">
                <a:latin typeface="Bariol Regular"/>
                <a:cs typeface="Bariol Regular"/>
              </a:rPr>
              <a:t>ull-time employee</a:t>
            </a:r>
            <a:endParaRPr lang="en-US" dirty="0">
              <a:latin typeface="Bariol Regular"/>
              <a:cs typeface="Bariol Regular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774175" y="1952313"/>
            <a:ext cx="0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33625" y="1691963"/>
            <a:ext cx="2016274" cy="103007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4781735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riol Regular"/>
                <a:cs typeface="Bariol Regular"/>
              </a:rPr>
              <a:t>d</a:t>
            </a:r>
            <a:r>
              <a:rPr lang="en-US" sz="2400" dirty="0" smtClean="0">
                <a:latin typeface="Bariol Regular"/>
                <a:cs typeface="Bariol Regular"/>
              </a:rPr>
              <a:t>ocumentation helps</a:t>
            </a:r>
          </a:p>
          <a:p>
            <a:pPr algn="ctr"/>
            <a:r>
              <a:rPr lang="en-US" sz="2400" dirty="0">
                <a:latin typeface="Bariol Regular"/>
                <a:cs typeface="Bariol Regular"/>
              </a:rPr>
              <a:t>v</a:t>
            </a:r>
            <a:r>
              <a:rPr lang="en-US" sz="2400" dirty="0" smtClean="0">
                <a:latin typeface="Bariol Regular"/>
                <a:cs typeface="Bariol Regular"/>
              </a:rPr>
              <a:t>ideos help</a:t>
            </a:r>
          </a:p>
          <a:p>
            <a:pPr algn="ctr"/>
            <a:r>
              <a:rPr lang="en-US" sz="2400" dirty="0">
                <a:latin typeface="Bariol Regular"/>
                <a:cs typeface="Bariol Regular"/>
              </a:rPr>
              <a:t>s</a:t>
            </a:r>
            <a:r>
              <a:rPr lang="en-US" sz="2400" dirty="0" smtClean="0">
                <a:latin typeface="Bariol Regular"/>
                <a:cs typeface="Bariol Regular"/>
              </a:rPr>
              <a:t>till need synchronous training sessions to answer questions</a:t>
            </a:r>
            <a:endParaRPr lang="en-US" sz="2400" dirty="0">
              <a:latin typeface="Bariol Regular"/>
              <a:cs typeface="Bariol Regula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66801" y="6413129"/>
            <a:ext cx="389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Bariol Regular"/>
                <a:cs typeface="Bariol Regular"/>
              </a:rPr>
              <a:t>User by </a:t>
            </a:r>
            <a:r>
              <a:rPr lang="en-US" sz="1600" dirty="0" err="1">
                <a:latin typeface="Bariol Regular"/>
                <a:cs typeface="Bariol Regular"/>
              </a:rPr>
              <a:t>Cees</a:t>
            </a:r>
            <a:r>
              <a:rPr lang="en-US" sz="1600" dirty="0">
                <a:latin typeface="Bariol Regular"/>
                <a:cs typeface="Bariol Regular"/>
              </a:rPr>
              <a:t> de </a:t>
            </a:r>
            <a:r>
              <a:rPr lang="en-US" sz="1600" dirty="0" err="1">
                <a:latin typeface="Bariol Regular"/>
                <a:cs typeface="Bariol Regular"/>
              </a:rPr>
              <a:t>Vries</a:t>
            </a:r>
            <a:r>
              <a:rPr lang="en-US" sz="1600" dirty="0">
                <a:latin typeface="Bariol Regular"/>
                <a:cs typeface="Bariol Regular"/>
              </a:rPr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24163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r>
              <a:rPr lang="en-US" dirty="0">
                <a:latin typeface="Bariol Bold"/>
                <a:cs typeface="Bariol Bold"/>
              </a:rPr>
              <a:t>p</a:t>
            </a:r>
            <a:r>
              <a:rPr lang="en-US" dirty="0" smtClean="0">
                <a:latin typeface="Bariol Bold"/>
                <a:cs typeface="Bariol Bold"/>
              </a:rPr>
              <a:t>eople </a:t>
            </a:r>
            <a:r>
              <a:rPr lang="en-US" dirty="0">
                <a:latin typeface="Bariol Bold"/>
                <a:cs typeface="Bariol Bold"/>
              </a:rPr>
              <a:t>interact outside of your software </a:t>
            </a:r>
            <a:r>
              <a:rPr lang="en-US" dirty="0" smtClean="0">
                <a:latin typeface="Bariol Bold"/>
                <a:cs typeface="Bariol Bold"/>
              </a:rPr>
              <a:t>systems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411126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1" y="825807"/>
            <a:ext cx="8509862" cy="3158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8173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riol Regular"/>
                <a:cs typeface="Bariol Regular"/>
              </a:rPr>
              <a:t>y</a:t>
            </a:r>
            <a:r>
              <a:rPr lang="en-US" sz="2400" dirty="0" smtClean="0">
                <a:latin typeface="Bariol Regular"/>
                <a:cs typeface="Bariol Regular"/>
              </a:rPr>
              <a:t>our statistics might be lying </a:t>
            </a:r>
            <a:r>
              <a:rPr lang="en-US" sz="2400" dirty="0">
                <a:latin typeface="Bariol Regular"/>
                <a:cs typeface="Bariol Regular"/>
              </a:rPr>
              <a:t>to </a:t>
            </a:r>
            <a:r>
              <a:rPr lang="en-US" sz="2400" dirty="0" smtClean="0">
                <a:latin typeface="Bariol Regular"/>
                <a:cs typeface="Bariol Regular"/>
              </a:rPr>
              <a:t>you</a:t>
            </a:r>
          </a:p>
          <a:p>
            <a:pPr algn="ctr"/>
            <a:r>
              <a:rPr lang="en-US" sz="2400" dirty="0" smtClean="0">
                <a:latin typeface="Bariol Regular"/>
                <a:cs typeface="Bariol Regular"/>
              </a:rPr>
              <a:t>understand what’s happening outside your system</a:t>
            </a:r>
          </a:p>
        </p:txBody>
      </p:sp>
    </p:spTree>
    <p:extLst>
      <p:ext uri="{BB962C8B-B14F-4D97-AF65-F5344CB8AC3E}">
        <p14:creationId xmlns:p14="http://schemas.microsoft.com/office/powerpoint/2010/main" val="191811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latin typeface="Bariol Bold"/>
              <a:cs typeface="Bariol Bold"/>
            </a:endParaRPr>
          </a:p>
          <a:p>
            <a:pPr marL="0" indent="0" algn="ctr">
              <a:buNone/>
            </a:pPr>
            <a:r>
              <a:rPr lang="en-US" dirty="0" smtClean="0">
                <a:latin typeface="Bariol Bold"/>
                <a:cs typeface="Bariol Bold"/>
              </a:rPr>
              <a:t>task-specific features </a:t>
            </a:r>
          </a:p>
          <a:p>
            <a:pPr marL="0" indent="0" algn="ctr">
              <a:buNone/>
            </a:pPr>
            <a:r>
              <a:rPr lang="en-US" dirty="0" smtClean="0">
                <a:latin typeface="Bariol Bold"/>
                <a:cs typeface="Bariol Bold"/>
              </a:rPr>
              <a:t>&gt;&gt;</a:t>
            </a:r>
          </a:p>
          <a:p>
            <a:pPr marL="0" indent="0" algn="ctr">
              <a:buNone/>
            </a:pPr>
            <a:r>
              <a:rPr lang="en-US" dirty="0" smtClean="0">
                <a:latin typeface="Bariol Bold"/>
                <a:cs typeface="Bariol Bold"/>
              </a:rPr>
              <a:t> worker-specific features</a:t>
            </a:r>
            <a:endParaRPr lang="en-US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68378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Thanks!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23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 smtClean="0">
                <a:latin typeface="Bariol Regular"/>
                <a:cs typeface="Bariol Regular"/>
              </a:rPr>
              <a:t>Argonaut: a framework for </a:t>
            </a:r>
          </a:p>
          <a:p>
            <a:pPr marL="0" indent="0">
              <a:buNone/>
            </a:pPr>
            <a:r>
              <a:rPr lang="en-US" sz="3500" dirty="0">
                <a:latin typeface="Bariol Regular"/>
                <a:cs typeface="Bariol Regular"/>
              </a:rPr>
              <a:t>	</a:t>
            </a:r>
            <a:r>
              <a:rPr lang="en-US" sz="3500" dirty="0" smtClean="0">
                <a:latin typeface="Bariol Regular"/>
                <a:cs typeface="Bariol Regular"/>
              </a:rPr>
              <a:t>quality </a:t>
            </a:r>
            <a:r>
              <a:rPr lang="en-US" sz="35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Regular"/>
                <a:cs typeface="Bariol Regular"/>
              </a:rPr>
              <a:t>macrotasks</a:t>
            </a:r>
            <a:endParaRPr lang="en-US" sz="3500" dirty="0" smtClean="0">
              <a:solidFill>
                <a:schemeClr val="tx2">
                  <a:lumMod val="60000"/>
                  <a:lumOff val="40000"/>
                </a:schemeClr>
              </a:solidFill>
              <a:latin typeface="Bariol Regular"/>
              <a:cs typeface="Bariol Regular"/>
            </a:endParaRPr>
          </a:p>
          <a:p>
            <a:pPr marL="0" indent="0">
              <a:buNone/>
            </a:pPr>
            <a:r>
              <a:rPr lang="en-US" sz="3500" dirty="0">
                <a:latin typeface="Bariol Regular"/>
                <a:cs typeface="Bariol Regular"/>
              </a:rPr>
              <a:t>	</a:t>
            </a:r>
            <a:r>
              <a:rPr lang="en-US" sz="3500" dirty="0" smtClean="0">
                <a:latin typeface="Bariol Regular"/>
                <a:cs typeface="Bariol Regular"/>
              </a:rPr>
              <a:t>with worker </a:t>
            </a:r>
            <a:r>
              <a:rPr lang="en-US" sz="3500" dirty="0" smtClean="0">
                <a:solidFill>
                  <a:srgbClr val="558ED5"/>
                </a:solidFill>
                <a:latin typeface="Bariol Regular"/>
                <a:cs typeface="Bariol Regular"/>
              </a:rPr>
              <a:t>hierarchies</a:t>
            </a:r>
          </a:p>
          <a:p>
            <a:pPr marL="0" indent="0">
              <a:buNone/>
            </a:pPr>
            <a:r>
              <a:rPr lang="en-US" sz="3500" dirty="0">
                <a:latin typeface="Bariol Regular"/>
                <a:cs typeface="Bariol Regular"/>
              </a:rPr>
              <a:t>	</a:t>
            </a:r>
            <a:r>
              <a:rPr lang="en-US" sz="3500" dirty="0" smtClean="0">
                <a:latin typeface="Bariol Regular"/>
                <a:cs typeface="Bariol Regular"/>
              </a:rPr>
              <a:t>and automated </a:t>
            </a:r>
            <a:r>
              <a:rPr lang="en-US" sz="3500" dirty="0" smtClean="0">
                <a:solidFill>
                  <a:srgbClr val="558ED5"/>
                </a:solidFill>
                <a:latin typeface="Bariol Regular"/>
                <a:cs typeface="Bariol Regular"/>
              </a:rPr>
              <a:t>quality control</a:t>
            </a:r>
          </a:p>
          <a:p>
            <a:pPr marL="0" indent="0">
              <a:buNone/>
            </a:pPr>
            <a:endParaRPr lang="en-US" sz="3500" dirty="0" smtClean="0">
              <a:latin typeface="Bariol Regular"/>
              <a:cs typeface="Bariol Regular"/>
            </a:endParaRPr>
          </a:p>
          <a:p>
            <a:pPr marL="0" indent="0">
              <a:buNone/>
            </a:pPr>
            <a:r>
              <a:rPr lang="en-US" sz="3600" dirty="0">
                <a:latin typeface="Bariol Regular"/>
                <a:cs typeface="Bariol Regular"/>
              </a:rPr>
              <a:t>Thanks to the great team at </a:t>
            </a:r>
            <a:r>
              <a:rPr lang="en-US" sz="3600" dirty="0" err="1">
                <a:latin typeface="Bariol Regular"/>
                <a:cs typeface="Bariol Regular"/>
              </a:rPr>
              <a:t>GoDaddy</a:t>
            </a:r>
            <a:r>
              <a:rPr lang="en-US" sz="3600" dirty="0">
                <a:latin typeface="Bariol Regular"/>
                <a:cs typeface="Bariol Regular"/>
              </a:rPr>
              <a:t> and the ~300 crowd workers who made this work </a:t>
            </a:r>
            <a:r>
              <a:rPr lang="en-US" sz="3600" dirty="0" smtClean="0">
                <a:latin typeface="Bariol Regular"/>
                <a:cs typeface="Bariol Regular"/>
              </a:rPr>
              <a:t>possible!</a:t>
            </a:r>
            <a:endParaRPr lang="en-US" sz="3600" dirty="0">
              <a:latin typeface="Bariol Regular"/>
              <a:cs typeface="Bariol Regular"/>
            </a:endParaRPr>
          </a:p>
          <a:p>
            <a:pPr marL="0" indent="0">
              <a:buNone/>
            </a:pPr>
            <a:endParaRPr lang="en-US" sz="3500" dirty="0" smtClean="0">
              <a:latin typeface="Bariol Regular"/>
              <a:cs typeface="Bariol Regular"/>
            </a:endParaRPr>
          </a:p>
          <a:p>
            <a:pPr marL="0" indent="0">
              <a:buNone/>
            </a:pPr>
            <a:r>
              <a:rPr lang="en-US" sz="3900" b="1" dirty="0" smtClean="0">
                <a:latin typeface="Bariol Regular"/>
                <a:cs typeface="Bariol Regular"/>
              </a:rPr>
              <a:t>We’re hiring! Visit us @ </a:t>
            </a:r>
            <a:r>
              <a:rPr lang="en-US" sz="3900" b="1" dirty="0" err="1" smtClean="0">
                <a:latin typeface="Bariol Regular"/>
                <a:cs typeface="Bariol Regular"/>
              </a:rPr>
              <a:t>careers.godaddy.net</a:t>
            </a:r>
            <a:endParaRPr lang="en-US" sz="3900" b="1" dirty="0">
              <a:latin typeface="Bariol Regular"/>
              <a:cs typeface="Bariol Regular"/>
            </a:endParaRPr>
          </a:p>
          <a:p>
            <a:pPr marL="0" indent="0">
              <a:buNone/>
            </a:pPr>
            <a:endParaRPr lang="en-US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83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skgrader_performance_worker_specif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48" y="1182768"/>
            <a:ext cx="6574899" cy="49311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81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Bariol Bold"/>
                <a:cs typeface="Bariol Bold"/>
              </a:rPr>
              <a:t>worker-specific vs. task-specific features</a:t>
            </a:r>
            <a:endParaRPr lang="en-US" sz="3200" dirty="0">
              <a:latin typeface="Bariol Bold"/>
              <a:cs typeface="Bariol Bold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693362" y="3411419"/>
            <a:ext cx="241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task quality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0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Does review improve task quality?</a:t>
            </a:r>
            <a:endParaRPr lang="en-US" dirty="0">
              <a:latin typeface="Bariol Bold"/>
              <a:cs typeface="Bariol Bold"/>
            </a:endParaRPr>
          </a:p>
        </p:txBody>
      </p:sp>
      <p:pic>
        <p:nvPicPr>
          <p:cNvPr id="5" name="Picture 4" descr="no_discernible_chan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579"/>
            <a:ext cx="9144000" cy="4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Microtasks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82509" y="1773335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15465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2644</TotalTime>
  <Words>1483</Words>
  <Application>Microsoft Macintosh PowerPoint</Application>
  <PresentationFormat>On-screen Show (4:3)</PresentationFormat>
  <Paragraphs>439</Paragraphs>
  <Slides>88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Argonaut:  Macrotask Crowdsourcing for Complex Data Processing</vt:lpstr>
      <vt:lpstr>Outline</vt:lpstr>
      <vt:lpstr>Outline</vt:lpstr>
      <vt:lpstr>Traditional knowledge work</vt:lpstr>
      <vt:lpstr>Traditional knowledge work</vt:lpstr>
      <vt:lpstr>Traditional knowledge work</vt:lpstr>
      <vt:lpstr>Traditional knowledge work is</vt:lpstr>
      <vt:lpstr>Microtasks</vt:lpstr>
      <vt:lpstr>Microtasks</vt:lpstr>
      <vt:lpstr>Microtasks</vt:lpstr>
      <vt:lpstr>Microtasks</vt:lpstr>
      <vt:lpstr>Microtasks</vt:lpstr>
      <vt:lpstr>Microtasks</vt:lpstr>
      <vt:lpstr>Microtasks are</vt:lpstr>
      <vt:lpstr>What do you mean, a poor fit?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GoDaddy’s data extraction problem</vt:lpstr>
      <vt:lpstr>Design philosophy</vt:lpstr>
      <vt:lpstr>Design philosophy</vt:lpstr>
      <vt:lpstr>Design philosophy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hierarchy of review</vt:lpstr>
      <vt:lpstr>A hierarchy of review</vt:lpstr>
      <vt:lpstr>A hierarchy of review</vt:lpstr>
      <vt:lpstr>A hierarchy of review</vt:lpstr>
      <vt:lpstr>A hierarchy of review</vt:lpstr>
      <vt:lpstr>A hierarchy of review</vt:lpstr>
      <vt:lpstr>A hierarchy of review</vt:lpstr>
      <vt:lpstr>A hierarchy of review</vt:lpstr>
      <vt:lpstr>A hierarchy of review</vt:lpstr>
      <vt:lpstr>PowerPoint Presentation</vt:lpstr>
      <vt:lpstr>Challenge: fixed review budget</vt:lpstr>
      <vt:lpstr>Challenge: fixed review budget</vt:lpstr>
      <vt:lpstr>Challenge: which tasks to review?</vt:lpstr>
      <vt:lpstr>Challenge: which tasks to review?</vt:lpstr>
      <vt:lpstr>Challenge: which tasks to review?</vt:lpstr>
      <vt:lpstr>Features: what makes a task bad?</vt:lpstr>
      <vt:lpstr>Features: what makes a task bad?</vt:lpstr>
      <vt:lpstr>Features: what makes a task bad?</vt:lpstr>
      <vt:lpstr>PowerPoint Presentation</vt:lpstr>
      <vt:lpstr>Why model workers?</vt:lpstr>
      <vt:lpstr>Why model workers?</vt:lpstr>
      <vt:lpstr>Why model workers?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Key Questions</vt:lpstr>
      <vt:lpstr>Does review improve task quality?</vt:lpstr>
      <vt:lpstr>Does review improve task quality?</vt:lpstr>
      <vt:lpstr>Does review save time over redundancy? </vt:lpstr>
      <vt:lpstr>Key Questions</vt:lpstr>
      <vt:lpstr>How well does the TaskGrader predict error?</vt:lpstr>
      <vt:lpstr>How well does the TaskGrader predict error?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Does review improve task quality?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Argonaut:  Macrotask Crowdsourcing for Complex Data Processing</dc:title>
  <dc:creator>Daniel Haas</dc:creator>
  <cp:lastModifiedBy>Lydia Gu</cp:lastModifiedBy>
  <cp:revision>70</cp:revision>
  <cp:lastPrinted>2015-09-01T08:18:36Z</cp:lastPrinted>
  <dcterms:created xsi:type="dcterms:W3CDTF">2015-08-06T18:06:01Z</dcterms:created>
  <dcterms:modified xsi:type="dcterms:W3CDTF">2015-09-01T08:49:18Z</dcterms:modified>
</cp:coreProperties>
</file>